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61" r:id="rId3"/>
    <p:sldId id="257" r:id="rId4"/>
    <p:sldId id="277" r:id="rId5"/>
    <p:sldId id="278" r:id="rId6"/>
    <p:sldId id="267" r:id="rId7"/>
    <p:sldId id="266" r:id="rId8"/>
    <p:sldId id="265" r:id="rId9"/>
    <p:sldId id="264" r:id="rId10"/>
    <p:sldId id="263" r:id="rId11"/>
    <p:sldId id="262" r:id="rId12"/>
    <p:sldId id="274" r:id="rId13"/>
    <p:sldId id="259" r:id="rId14"/>
    <p:sldId id="273" r:id="rId15"/>
    <p:sldId id="272" r:id="rId16"/>
    <p:sldId id="271" r:id="rId17"/>
    <p:sldId id="270" r:id="rId18"/>
    <p:sldId id="269" r:id="rId19"/>
    <p:sldId id="268" r:id="rId20"/>
    <p:sldId id="275" r:id="rId21"/>
    <p:sldId id="260" r:id="rId22"/>
    <p:sldId id="276" r:id="rId23"/>
  </p:sldIdLst>
  <p:sldSz cx="12192000" cy="6858000"/>
  <p:notesSz cx="6858000" cy="9144000"/>
  <p:embeddedFontLst>
    <p:embeddedFont>
      <p:font typeface="Garamond" panose="02020404030301010803" pitchFamily="18" charset="0"/>
      <p:regular r:id="rId25"/>
      <p:bold r:id="rId26"/>
      <p:italic r:id="rId27"/>
      <p:boldItalic r:id="rId28"/>
    </p:embeddedFont>
    <p:embeddedFont>
      <p:font typeface="Open Sans" panose="020B0606030504020204" pitchFamily="34" charset="0"/>
      <p:regular r:id="rId29"/>
      <p:bold r:id="rId30"/>
      <p:italic r:id="rId31"/>
      <p:boldItalic r:id="rId32"/>
    </p:embeddedFont>
    <p:embeddedFont>
      <p:font typeface="Open Sans SemiBold" panose="020B0706030804020204" pitchFamily="3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7" roundtripDataSignature="AMtx7mjOcJOzYx5X8YSmOytka0MuVpHN7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7D85E3-C2A4-42B8-8480-7852A20B764C}" type="doc">
      <dgm:prSet loTypeId="urn:microsoft.com/office/officeart/2005/8/layout/vProcess5" loCatId="process" qsTypeId="urn:microsoft.com/office/officeart/2005/8/quickstyle/simple2#2" qsCatId="simple" csTypeId="urn:microsoft.com/office/officeart/2005/8/colors/accent1_2#3" csCatId="accent1"/>
      <dgm:spPr/>
      <dgm:t>
        <a:bodyPr/>
        <a:lstStyle/>
        <a:p>
          <a:endParaRPr lang="en-US"/>
        </a:p>
      </dgm:t>
    </dgm:pt>
    <dgm:pt modelId="{D2F30414-9353-4688-984E-7591681B6EC1}">
      <dgm:prSet/>
      <dgm:spPr/>
      <dgm:t>
        <a:bodyPr/>
        <a:lstStyle/>
        <a:p>
          <a:r>
            <a:rPr lang="en-US" b="0" i="0" dirty="0"/>
            <a:t>Founded in 1954</a:t>
          </a:r>
          <a:endParaRPr lang="en-US" dirty="0"/>
        </a:p>
      </dgm:t>
    </dgm:pt>
    <dgm:pt modelId="{161671C9-A574-4CAC-9AD9-C0EE9DA5927A}" type="parTrans" cxnId="{3AC9AE7D-260C-4169-BAA6-97A8FBAE1565}">
      <dgm:prSet/>
      <dgm:spPr/>
      <dgm:t>
        <a:bodyPr/>
        <a:lstStyle/>
        <a:p>
          <a:endParaRPr lang="en-US"/>
        </a:p>
      </dgm:t>
    </dgm:pt>
    <dgm:pt modelId="{1BAD747E-3878-4641-997F-1A09AC805157}" type="sibTrans" cxnId="{3AC9AE7D-260C-4169-BAA6-97A8FBAE1565}">
      <dgm:prSet/>
      <dgm:spPr/>
      <dgm:t>
        <a:bodyPr/>
        <a:lstStyle/>
        <a:p>
          <a:endParaRPr lang="en-US" dirty="0"/>
        </a:p>
      </dgm:t>
    </dgm:pt>
    <dgm:pt modelId="{C845D089-4821-431F-BE6F-4E7EEADD0470}">
      <dgm:prSet/>
      <dgm:spPr/>
      <dgm:t>
        <a:bodyPr/>
        <a:lstStyle/>
        <a:p>
          <a:r>
            <a:rPr lang="en-US" b="0" i="0" dirty="0"/>
            <a:t>A consortium of 715+ colleges/universities offering </a:t>
          </a:r>
          <a:r>
            <a:rPr lang="en-US" b="0" i="1" dirty="0"/>
            <a:t>competitive</a:t>
          </a:r>
          <a:r>
            <a:rPr lang="en-US" b="0" i="0" dirty="0"/>
            <a:t> Tuition Exchange (TE) Scholarships. Not guaranteed!</a:t>
          </a:r>
          <a:endParaRPr lang="en-US" dirty="0"/>
        </a:p>
      </dgm:t>
    </dgm:pt>
    <dgm:pt modelId="{A0BB343C-EB09-45E5-AFDE-4582D73DDF72}" type="parTrans" cxnId="{88B0E83C-F368-40CF-B2A3-D1FC80FB2961}">
      <dgm:prSet/>
      <dgm:spPr/>
      <dgm:t>
        <a:bodyPr/>
        <a:lstStyle/>
        <a:p>
          <a:endParaRPr lang="en-US"/>
        </a:p>
      </dgm:t>
    </dgm:pt>
    <dgm:pt modelId="{BD6ED48E-09DA-493D-B34D-A719CA200377}" type="sibTrans" cxnId="{88B0E83C-F368-40CF-B2A3-D1FC80FB2961}">
      <dgm:prSet/>
      <dgm:spPr/>
      <dgm:t>
        <a:bodyPr/>
        <a:lstStyle/>
        <a:p>
          <a:endParaRPr lang="en-US" dirty="0"/>
        </a:p>
      </dgm:t>
    </dgm:pt>
    <dgm:pt modelId="{2F0AA1AE-6B7D-4E0E-A1D7-115F6FE0265C}">
      <dgm:prSet/>
      <dgm:spPr/>
      <dgm:t>
        <a:bodyPr/>
        <a:lstStyle/>
        <a:p>
          <a:r>
            <a:rPr lang="en-US" b="0" i="0" dirty="0"/>
            <a:t>See participating </a:t>
          </a:r>
          <a:r>
            <a:rPr lang="en-US" b="0" i="0" u="sng" dirty="0"/>
            <a:t>TE School List </a:t>
          </a:r>
          <a:r>
            <a:rPr lang="en-US" b="0" i="0" dirty="0"/>
            <a:t>at tuitionexchange.org</a:t>
          </a:r>
          <a:endParaRPr lang="en-US" dirty="0"/>
        </a:p>
      </dgm:t>
    </dgm:pt>
    <dgm:pt modelId="{0F32A8BA-4146-42DF-A6F4-03B1F1131097}" type="parTrans" cxnId="{086AC9C0-4F0E-4BA0-B3F7-F464E0C2C2DA}">
      <dgm:prSet/>
      <dgm:spPr/>
      <dgm:t>
        <a:bodyPr/>
        <a:lstStyle/>
        <a:p>
          <a:endParaRPr lang="en-US"/>
        </a:p>
      </dgm:t>
    </dgm:pt>
    <dgm:pt modelId="{33E41554-2326-4CA5-B1D2-2260C97C0FE8}" type="sibTrans" cxnId="{086AC9C0-4F0E-4BA0-B3F7-F464E0C2C2DA}">
      <dgm:prSet/>
      <dgm:spPr/>
      <dgm:t>
        <a:bodyPr/>
        <a:lstStyle/>
        <a:p>
          <a:endParaRPr lang="en-US" dirty="0"/>
        </a:p>
      </dgm:t>
    </dgm:pt>
    <dgm:pt modelId="{A4F77886-D7B6-41C7-AE6D-5C4D096B7203}">
      <dgm:prSet/>
      <dgm:spPr/>
      <dgm:t>
        <a:bodyPr/>
        <a:lstStyle/>
        <a:p>
          <a:r>
            <a:rPr lang="en-US" b="0" i="0" dirty="0"/>
            <a:t>Schools are no longer required (as of 2020) to equally balance Exports/Imports</a:t>
          </a:r>
          <a:endParaRPr lang="en-US" dirty="0"/>
        </a:p>
      </dgm:t>
    </dgm:pt>
    <dgm:pt modelId="{A575CE5D-2DD2-463D-BCE2-36971FDD4889}" type="parTrans" cxnId="{85AE7AC4-175C-406F-B2D7-2A92AC298B41}">
      <dgm:prSet/>
      <dgm:spPr/>
      <dgm:t>
        <a:bodyPr/>
        <a:lstStyle/>
        <a:p>
          <a:endParaRPr lang="en-US"/>
        </a:p>
      </dgm:t>
    </dgm:pt>
    <dgm:pt modelId="{4BB3B5F1-7604-4740-A13E-6682D532CB6A}" type="sibTrans" cxnId="{85AE7AC4-175C-406F-B2D7-2A92AC298B41}">
      <dgm:prSet/>
      <dgm:spPr/>
      <dgm:t>
        <a:bodyPr/>
        <a:lstStyle/>
        <a:p>
          <a:endParaRPr lang="en-US" dirty="0"/>
        </a:p>
      </dgm:t>
    </dgm:pt>
    <dgm:pt modelId="{20F8BA1A-AD57-4EC6-8989-37B2EB9E8050}">
      <dgm:prSet/>
      <dgm:spPr/>
      <dgm:t>
        <a:bodyPr/>
        <a:lstStyle/>
        <a:p>
          <a:r>
            <a:rPr lang="en-US" b="0" i="0" dirty="0"/>
            <a:t>Tuition Exchange is different from Tuition Remission!</a:t>
          </a:r>
          <a:br>
            <a:rPr lang="en-US" b="0" i="0" dirty="0"/>
          </a:br>
          <a:br>
            <a:rPr lang="en-US" b="0" i="0" dirty="0"/>
          </a:br>
          <a:endParaRPr lang="en-US" dirty="0"/>
        </a:p>
      </dgm:t>
    </dgm:pt>
    <dgm:pt modelId="{6020397B-DEE3-47E7-8123-BD4DC0DB651F}" type="parTrans" cxnId="{4E576DE3-5997-45E9-ADCB-C37AD2A2C561}">
      <dgm:prSet/>
      <dgm:spPr/>
      <dgm:t>
        <a:bodyPr/>
        <a:lstStyle/>
        <a:p>
          <a:endParaRPr lang="en-US"/>
        </a:p>
      </dgm:t>
    </dgm:pt>
    <dgm:pt modelId="{43E8CA55-E1F3-4673-91DB-15EFF2CDCE3E}" type="sibTrans" cxnId="{4E576DE3-5997-45E9-ADCB-C37AD2A2C561}">
      <dgm:prSet/>
      <dgm:spPr/>
      <dgm:t>
        <a:bodyPr/>
        <a:lstStyle/>
        <a:p>
          <a:endParaRPr lang="en-US"/>
        </a:p>
      </dgm:t>
    </dgm:pt>
    <dgm:pt modelId="{1A9788EE-5FE8-44B5-84BA-9DC88194ADFB}" type="pres">
      <dgm:prSet presAssocID="{B47D85E3-C2A4-42B8-8480-7852A20B764C}" presName="outerComposite" presStyleCnt="0">
        <dgm:presLayoutVars>
          <dgm:chMax val="5"/>
          <dgm:dir/>
          <dgm:resizeHandles val="exact"/>
        </dgm:presLayoutVars>
      </dgm:prSet>
      <dgm:spPr/>
    </dgm:pt>
    <dgm:pt modelId="{1A785492-B43C-444D-831B-4E444C10E38C}" type="pres">
      <dgm:prSet presAssocID="{B47D85E3-C2A4-42B8-8480-7852A20B764C}" presName="dummyMaxCanvas" presStyleCnt="0">
        <dgm:presLayoutVars/>
      </dgm:prSet>
      <dgm:spPr/>
    </dgm:pt>
    <dgm:pt modelId="{CD15B099-0348-4962-8E2B-22B93A2B4A0B}" type="pres">
      <dgm:prSet presAssocID="{B47D85E3-C2A4-42B8-8480-7852A20B764C}" presName="FiveNodes_1" presStyleLbl="node1" presStyleIdx="0" presStyleCnt="5">
        <dgm:presLayoutVars>
          <dgm:bulletEnabled val="1"/>
        </dgm:presLayoutVars>
      </dgm:prSet>
      <dgm:spPr/>
    </dgm:pt>
    <dgm:pt modelId="{88A053D5-0F26-476C-A3D3-57B6F262F4DC}" type="pres">
      <dgm:prSet presAssocID="{B47D85E3-C2A4-42B8-8480-7852A20B764C}" presName="FiveNodes_2" presStyleLbl="node1" presStyleIdx="1" presStyleCnt="5">
        <dgm:presLayoutVars>
          <dgm:bulletEnabled val="1"/>
        </dgm:presLayoutVars>
      </dgm:prSet>
      <dgm:spPr/>
    </dgm:pt>
    <dgm:pt modelId="{DF8CB024-C40A-4A9A-8943-5D90EE739AAE}" type="pres">
      <dgm:prSet presAssocID="{B47D85E3-C2A4-42B8-8480-7852A20B764C}" presName="FiveNodes_3" presStyleLbl="node1" presStyleIdx="2" presStyleCnt="5">
        <dgm:presLayoutVars>
          <dgm:bulletEnabled val="1"/>
        </dgm:presLayoutVars>
      </dgm:prSet>
      <dgm:spPr/>
    </dgm:pt>
    <dgm:pt modelId="{8FA4CD36-EFFD-4495-9877-C7F0C9813DAE}" type="pres">
      <dgm:prSet presAssocID="{B47D85E3-C2A4-42B8-8480-7852A20B764C}" presName="FiveNodes_4" presStyleLbl="node1" presStyleIdx="3" presStyleCnt="5">
        <dgm:presLayoutVars>
          <dgm:bulletEnabled val="1"/>
        </dgm:presLayoutVars>
      </dgm:prSet>
      <dgm:spPr/>
    </dgm:pt>
    <dgm:pt modelId="{3B4A0779-3842-42E5-92BC-5C3CBF7F7E24}" type="pres">
      <dgm:prSet presAssocID="{B47D85E3-C2A4-42B8-8480-7852A20B764C}" presName="FiveNodes_5" presStyleLbl="node1" presStyleIdx="4" presStyleCnt="5">
        <dgm:presLayoutVars>
          <dgm:bulletEnabled val="1"/>
        </dgm:presLayoutVars>
      </dgm:prSet>
      <dgm:spPr/>
    </dgm:pt>
    <dgm:pt modelId="{123F4602-615C-4997-A27A-CE39CC1B1934}" type="pres">
      <dgm:prSet presAssocID="{B47D85E3-C2A4-42B8-8480-7852A20B764C}" presName="FiveConn_1-2" presStyleLbl="fgAccFollowNode1" presStyleIdx="0" presStyleCnt="4">
        <dgm:presLayoutVars>
          <dgm:bulletEnabled val="1"/>
        </dgm:presLayoutVars>
      </dgm:prSet>
      <dgm:spPr/>
    </dgm:pt>
    <dgm:pt modelId="{C40925F5-9175-498E-84FF-BBA9BDB03064}" type="pres">
      <dgm:prSet presAssocID="{B47D85E3-C2A4-42B8-8480-7852A20B764C}" presName="FiveConn_2-3" presStyleLbl="fgAccFollowNode1" presStyleIdx="1" presStyleCnt="4">
        <dgm:presLayoutVars>
          <dgm:bulletEnabled val="1"/>
        </dgm:presLayoutVars>
      </dgm:prSet>
      <dgm:spPr/>
    </dgm:pt>
    <dgm:pt modelId="{5822AD1A-B10C-49F3-B25C-4D6A23722A61}" type="pres">
      <dgm:prSet presAssocID="{B47D85E3-C2A4-42B8-8480-7852A20B764C}" presName="FiveConn_3-4" presStyleLbl="fgAccFollowNode1" presStyleIdx="2" presStyleCnt="4">
        <dgm:presLayoutVars>
          <dgm:bulletEnabled val="1"/>
        </dgm:presLayoutVars>
      </dgm:prSet>
      <dgm:spPr/>
    </dgm:pt>
    <dgm:pt modelId="{E6AE5DEE-B0DE-4FC3-9D92-E8A0AD903BE6}" type="pres">
      <dgm:prSet presAssocID="{B47D85E3-C2A4-42B8-8480-7852A20B764C}" presName="FiveConn_4-5" presStyleLbl="fgAccFollowNode1" presStyleIdx="3" presStyleCnt="4">
        <dgm:presLayoutVars>
          <dgm:bulletEnabled val="1"/>
        </dgm:presLayoutVars>
      </dgm:prSet>
      <dgm:spPr/>
    </dgm:pt>
    <dgm:pt modelId="{3176E17C-AE3E-406F-876F-58654BF21111}" type="pres">
      <dgm:prSet presAssocID="{B47D85E3-C2A4-42B8-8480-7852A20B764C}" presName="FiveNodes_1_text" presStyleLbl="node1" presStyleIdx="4" presStyleCnt="5">
        <dgm:presLayoutVars>
          <dgm:bulletEnabled val="1"/>
        </dgm:presLayoutVars>
      </dgm:prSet>
      <dgm:spPr/>
    </dgm:pt>
    <dgm:pt modelId="{9B30A309-480F-44EA-925F-280C2FF60EED}" type="pres">
      <dgm:prSet presAssocID="{B47D85E3-C2A4-42B8-8480-7852A20B764C}" presName="FiveNodes_2_text" presStyleLbl="node1" presStyleIdx="4" presStyleCnt="5">
        <dgm:presLayoutVars>
          <dgm:bulletEnabled val="1"/>
        </dgm:presLayoutVars>
      </dgm:prSet>
      <dgm:spPr/>
    </dgm:pt>
    <dgm:pt modelId="{AB2899AD-F93D-4E2D-A51C-86B6D1709310}" type="pres">
      <dgm:prSet presAssocID="{B47D85E3-C2A4-42B8-8480-7852A20B764C}" presName="FiveNodes_3_text" presStyleLbl="node1" presStyleIdx="4" presStyleCnt="5">
        <dgm:presLayoutVars>
          <dgm:bulletEnabled val="1"/>
        </dgm:presLayoutVars>
      </dgm:prSet>
      <dgm:spPr/>
    </dgm:pt>
    <dgm:pt modelId="{A659BE88-E26D-4FBA-B4D1-4B3FD1F0054A}" type="pres">
      <dgm:prSet presAssocID="{B47D85E3-C2A4-42B8-8480-7852A20B764C}" presName="FiveNodes_4_text" presStyleLbl="node1" presStyleIdx="4" presStyleCnt="5">
        <dgm:presLayoutVars>
          <dgm:bulletEnabled val="1"/>
        </dgm:presLayoutVars>
      </dgm:prSet>
      <dgm:spPr/>
    </dgm:pt>
    <dgm:pt modelId="{6C40B4D1-4B19-4B47-9970-41B5F498AC0F}" type="pres">
      <dgm:prSet presAssocID="{B47D85E3-C2A4-42B8-8480-7852A20B764C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526AD900-49A1-4C2B-8D41-36994A891911}" type="presOf" srcId="{C845D089-4821-431F-BE6F-4E7EEADD0470}" destId="{88A053D5-0F26-476C-A3D3-57B6F262F4DC}" srcOrd="0" destOrd="0" presId="urn:microsoft.com/office/officeart/2005/8/layout/vProcess5"/>
    <dgm:cxn modelId="{3FEC8008-9A25-49CA-8C8F-00BD6AA78648}" type="presOf" srcId="{BD6ED48E-09DA-493D-B34D-A719CA200377}" destId="{C40925F5-9175-498E-84FF-BBA9BDB03064}" srcOrd="0" destOrd="0" presId="urn:microsoft.com/office/officeart/2005/8/layout/vProcess5"/>
    <dgm:cxn modelId="{6B62991A-A80F-497B-B77E-ABA224964538}" type="presOf" srcId="{20F8BA1A-AD57-4EC6-8989-37B2EB9E8050}" destId="{3B4A0779-3842-42E5-92BC-5C3CBF7F7E24}" srcOrd="0" destOrd="0" presId="urn:microsoft.com/office/officeart/2005/8/layout/vProcess5"/>
    <dgm:cxn modelId="{2AB79820-543A-49F7-9D73-AA7770DDFA4C}" type="presOf" srcId="{4BB3B5F1-7604-4740-A13E-6682D532CB6A}" destId="{E6AE5DEE-B0DE-4FC3-9D92-E8A0AD903BE6}" srcOrd="0" destOrd="0" presId="urn:microsoft.com/office/officeart/2005/8/layout/vProcess5"/>
    <dgm:cxn modelId="{5F8AF422-58D1-4D27-98B5-986D25A22378}" type="presOf" srcId="{C845D089-4821-431F-BE6F-4E7EEADD0470}" destId="{9B30A309-480F-44EA-925F-280C2FF60EED}" srcOrd="1" destOrd="0" presId="urn:microsoft.com/office/officeart/2005/8/layout/vProcess5"/>
    <dgm:cxn modelId="{B3848029-9A6F-4329-9BD7-7D77EB8B0CE5}" type="presOf" srcId="{D2F30414-9353-4688-984E-7591681B6EC1}" destId="{3176E17C-AE3E-406F-876F-58654BF21111}" srcOrd="1" destOrd="0" presId="urn:microsoft.com/office/officeart/2005/8/layout/vProcess5"/>
    <dgm:cxn modelId="{88B0E83C-F368-40CF-B2A3-D1FC80FB2961}" srcId="{B47D85E3-C2A4-42B8-8480-7852A20B764C}" destId="{C845D089-4821-431F-BE6F-4E7EEADD0470}" srcOrd="1" destOrd="0" parTransId="{A0BB343C-EB09-45E5-AFDE-4582D73DDF72}" sibTransId="{BD6ED48E-09DA-493D-B34D-A719CA200377}"/>
    <dgm:cxn modelId="{CC0AEA68-2962-499E-92B1-77085FC36216}" type="presOf" srcId="{33E41554-2326-4CA5-B1D2-2260C97C0FE8}" destId="{5822AD1A-B10C-49F3-B25C-4D6A23722A61}" srcOrd="0" destOrd="0" presId="urn:microsoft.com/office/officeart/2005/8/layout/vProcess5"/>
    <dgm:cxn modelId="{F2E4016B-0F98-478D-8EFB-803420762B00}" type="presOf" srcId="{A4F77886-D7B6-41C7-AE6D-5C4D096B7203}" destId="{8FA4CD36-EFFD-4495-9877-C7F0C9813DAE}" srcOrd="0" destOrd="0" presId="urn:microsoft.com/office/officeart/2005/8/layout/vProcess5"/>
    <dgm:cxn modelId="{17E35D4D-68B7-4476-B142-3E02CDB731AF}" type="presOf" srcId="{2F0AA1AE-6B7D-4E0E-A1D7-115F6FE0265C}" destId="{AB2899AD-F93D-4E2D-A51C-86B6D1709310}" srcOrd="1" destOrd="0" presId="urn:microsoft.com/office/officeart/2005/8/layout/vProcess5"/>
    <dgm:cxn modelId="{ECEC484D-EB8C-43C8-8E3F-413380AAD75A}" type="presOf" srcId="{2F0AA1AE-6B7D-4E0E-A1D7-115F6FE0265C}" destId="{DF8CB024-C40A-4A9A-8943-5D90EE739AAE}" srcOrd="0" destOrd="0" presId="urn:microsoft.com/office/officeart/2005/8/layout/vProcess5"/>
    <dgm:cxn modelId="{3AC9AE7D-260C-4169-BAA6-97A8FBAE1565}" srcId="{B47D85E3-C2A4-42B8-8480-7852A20B764C}" destId="{D2F30414-9353-4688-984E-7591681B6EC1}" srcOrd="0" destOrd="0" parTransId="{161671C9-A574-4CAC-9AD9-C0EE9DA5927A}" sibTransId="{1BAD747E-3878-4641-997F-1A09AC805157}"/>
    <dgm:cxn modelId="{086AC9C0-4F0E-4BA0-B3F7-F464E0C2C2DA}" srcId="{B47D85E3-C2A4-42B8-8480-7852A20B764C}" destId="{2F0AA1AE-6B7D-4E0E-A1D7-115F6FE0265C}" srcOrd="2" destOrd="0" parTransId="{0F32A8BA-4146-42DF-A6F4-03B1F1131097}" sibTransId="{33E41554-2326-4CA5-B1D2-2260C97C0FE8}"/>
    <dgm:cxn modelId="{A176ABC2-293B-45C1-88A7-26D4FD8D8E05}" type="presOf" srcId="{B47D85E3-C2A4-42B8-8480-7852A20B764C}" destId="{1A9788EE-5FE8-44B5-84BA-9DC88194ADFB}" srcOrd="0" destOrd="0" presId="urn:microsoft.com/office/officeart/2005/8/layout/vProcess5"/>
    <dgm:cxn modelId="{85AE7AC4-175C-406F-B2D7-2A92AC298B41}" srcId="{B47D85E3-C2A4-42B8-8480-7852A20B764C}" destId="{A4F77886-D7B6-41C7-AE6D-5C4D096B7203}" srcOrd="3" destOrd="0" parTransId="{A575CE5D-2DD2-463D-BCE2-36971FDD4889}" sibTransId="{4BB3B5F1-7604-4740-A13E-6682D532CB6A}"/>
    <dgm:cxn modelId="{1E957AC6-4228-4FD9-8EB2-7698601675EA}" type="presOf" srcId="{D2F30414-9353-4688-984E-7591681B6EC1}" destId="{CD15B099-0348-4962-8E2B-22B93A2B4A0B}" srcOrd="0" destOrd="0" presId="urn:microsoft.com/office/officeart/2005/8/layout/vProcess5"/>
    <dgm:cxn modelId="{00496ACB-8242-4FB5-884D-E6C838CDB163}" type="presOf" srcId="{1BAD747E-3878-4641-997F-1A09AC805157}" destId="{123F4602-615C-4997-A27A-CE39CC1B1934}" srcOrd="0" destOrd="0" presId="urn:microsoft.com/office/officeart/2005/8/layout/vProcess5"/>
    <dgm:cxn modelId="{850649D9-CDEA-477A-8DE5-8A0D9911F3DA}" type="presOf" srcId="{20F8BA1A-AD57-4EC6-8989-37B2EB9E8050}" destId="{6C40B4D1-4B19-4B47-9970-41B5F498AC0F}" srcOrd="1" destOrd="0" presId="urn:microsoft.com/office/officeart/2005/8/layout/vProcess5"/>
    <dgm:cxn modelId="{866ED7D9-A213-48B8-A499-9C836064B561}" type="presOf" srcId="{A4F77886-D7B6-41C7-AE6D-5C4D096B7203}" destId="{A659BE88-E26D-4FBA-B4D1-4B3FD1F0054A}" srcOrd="1" destOrd="0" presId="urn:microsoft.com/office/officeart/2005/8/layout/vProcess5"/>
    <dgm:cxn modelId="{4E576DE3-5997-45E9-ADCB-C37AD2A2C561}" srcId="{B47D85E3-C2A4-42B8-8480-7852A20B764C}" destId="{20F8BA1A-AD57-4EC6-8989-37B2EB9E8050}" srcOrd="4" destOrd="0" parTransId="{6020397B-DEE3-47E7-8123-BD4DC0DB651F}" sibTransId="{43E8CA55-E1F3-4673-91DB-15EFF2CDCE3E}"/>
    <dgm:cxn modelId="{32076707-3A68-44ED-B076-B3E8EC0F3F6B}" type="presParOf" srcId="{1A9788EE-5FE8-44B5-84BA-9DC88194ADFB}" destId="{1A785492-B43C-444D-831B-4E444C10E38C}" srcOrd="0" destOrd="0" presId="urn:microsoft.com/office/officeart/2005/8/layout/vProcess5"/>
    <dgm:cxn modelId="{8CCBC5A3-F9CC-4938-B6A7-F311861D2076}" type="presParOf" srcId="{1A9788EE-5FE8-44B5-84BA-9DC88194ADFB}" destId="{CD15B099-0348-4962-8E2B-22B93A2B4A0B}" srcOrd="1" destOrd="0" presId="urn:microsoft.com/office/officeart/2005/8/layout/vProcess5"/>
    <dgm:cxn modelId="{8B8DAC08-139B-4272-A0E7-EB21D4D4D631}" type="presParOf" srcId="{1A9788EE-5FE8-44B5-84BA-9DC88194ADFB}" destId="{88A053D5-0F26-476C-A3D3-57B6F262F4DC}" srcOrd="2" destOrd="0" presId="urn:microsoft.com/office/officeart/2005/8/layout/vProcess5"/>
    <dgm:cxn modelId="{D4F0A2BE-5CA6-41BE-99E5-173B5D1FAF4E}" type="presParOf" srcId="{1A9788EE-5FE8-44B5-84BA-9DC88194ADFB}" destId="{DF8CB024-C40A-4A9A-8943-5D90EE739AAE}" srcOrd="3" destOrd="0" presId="urn:microsoft.com/office/officeart/2005/8/layout/vProcess5"/>
    <dgm:cxn modelId="{0718BE4B-2CAF-4555-A2A1-78E54984D97C}" type="presParOf" srcId="{1A9788EE-5FE8-44B5-84BA-9DC88194ADFB}" destId="{8FA4CD36-EFFD-4495-9877-C7F0C9813DAE}" srcOrd="4" destOrd="0" presId="urn:microsoft.com/office/officeart/2005/8/layout/vProcess5"/>
    <dgm:cxn modelId="{99A9FC75-291A-4F01-B7E4-D506D80F47A0}" type="presParOf" srcId="{1A9788EE-5FE8-44B5-84BA-9DC88194ADFB}" destId="{3B4A0779-3842-42E5-92BC-5C3CBF7F7E24}" srcOrd="5" destOrd="0" presId="urn:microsoft.com/office/officeart/2005/8/layout/vProcess5"/>
    <dgm:cxn modelId="{509ACA65-BB75-433E-A793-E559D2FCE527}" type="presParOf" srcId="{1A9788EE-5FE8-44B5-84BA-9DC88194ADFB}" destId="{123F4602-615C-4997-A27A-CE39CC1B1934}" srcOrd="6" destOrd="0" presId="urn:microsoft.com/office/officeart/2005/8/layout/vProcess5"/>
    <dgm:cxn modelId="{BECF1B26-4B55-4C1D-818E-16D4C2DB32AC}" type="presParOf" srcId="{1A9788EE-5FE8-44B5-84BA-9DC88194ADFB}" destId="{C40925F5-9175-498E-84FF-BBA9BDB03064}" srcOrd="7" destOrd="0" presId="urn:microsoft.com/office/officeart/2005/8/layout/vProcess5"/>
    <dgm:cxn modelId="{73D33E26-91CD-424B-97EF-E51B8D2BEE09}" type="presParOf" srcId="{1A9788EE-5FE8-44B5-84BA-9DC88194ADFB}" destId="{5822AD1A-B10C-49F3-B25C-4D6A23722A61}" srcOrd="8" destOrd="0" presId="urn:microsoft.com/office/officeart/2005/8/layout/vProcess5"/>
    <dgm:cxn modelId="{21121D30-5419-4AEE-8DAE-287C207F6AEE}" type="presParOf" srcId="{1A9788EE-5FE8-44B5-84BA-9DC88194ADFB}" destId="{E6AE5DEE-B0DE-4FC3-9D92-E8A0AD903BE6}" srcOrd="9" destOrd="0" presId="urn:microsoft.com/office/officeart/2005/8/layout/vProcess5"/>
    <dgm:cxn modelId="{55A3A10D-2186-454C-8E78-EE27DCE1BED4}" type="presParOf" srcId="{1A9788EE-5FE8-44B5-84BA-9DC88194ADFB}" destId="{3176E17C-AE3E-406F-876F-58654BF21111}" srcOrd="10" destOrd="0" presId="urn:microsoft.com/office/officeart/2005/8/layout/vProcess5"/>
    <dgm:cxn modelId="{FF25D109-B9DD-490C-8B99-4113B3FE2805}" type="presParOf" srcId="{1A9788EE-5FE8-44B5-84BA-9DC88194ADFB}" destId="{9B30A309-480F-44EA-925F-280C2FF60EED}" srcOrd="11" destOrd="0" presId="urn:microsoft.com/office/officeart/2005/8/layout/vProcess5"/>
    <dgm:cxn modelId="{AB346F9C-8CDE-424C-A93D-5FDC300273BD}" type="presParOf" srcId="{1A9788EE-5FE8-44B5-84BA-9DC88194ADFB}" destId="{AB2899AD-F93D-4E2D-A51C-86B6D1709310}" srcOrd="12" destOrd="0" presId="urn:microsoft.com/office/officeart/2005/8/layout/vProcess5"/>
    <dgm:cxn modelId="{4B4ED4A9-2418-448B-9E12-15C201A8D407}" type="presParOf" srcId="{1A9788EE-5FE8-44B5-84BA-9DC88194ADFB}" destId="{A659BE88-E26D-4FBA-B4D1-4B3FD1F0054A}" srcOrd="13" destOrd="0" presId="urn:microsoft.com/office/officeart/2005/8/layout/vProcess5"/>
    <dgm:cxn modelId="{0C93B8EA-C28C-4C5A-A754-9F6B7C13846E}" type="presParOf" srcId="{1A9788EE-5FE8-44B5-84BA-9DC88194ADFB}" destId="{6C40B4D1-4B19-4B47-9970-41B5F498AC0F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15B099-0348-4962-8E2B-22B93A2B4A0B}">
      <dsp:nvSpPr>
        <dsp:cNvPr id="0" name=""/>
        <dsp:cNvSpPr/>
      </dsp:nvSpPr>
      <dsp:spPr>
        <a:xfrm>
          <a:off x="0" y="0"/>
          <a:ext cx="6619434" cy="7834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dirty="0"/>
            <a:t>Founded in 1954</a:t>
          </a:r>
          <a:endParaRPr lang="en-US" sz="1500" kern="1200" dirty="0"/>
        </a:p>
      </dsp:txBody>
      <dsp:txXfrm>
        <a:off x="22947" y="22947"/>
        <a:ext cx="5682356" cy="737563"/>
      </dsp:txXfrm>
    </dsp:sp>
    <dsp:sp modelId="{88A053D5-0F26-476C-A3D3-57B6F262F4DC}">
      <dsp:nvSpPr>
        <dsp:cNvPr id="0" name=""/>
        <dsp:cNvSpPr/>
      </dsp:nvSpPr>
      <dsp:spPr>
        <a:xfrm>
          <a:off x="494308" y="892271"/>
          <a:ext cx="6619434" cy="7834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dirty="0"/>
            <a:t>A consortium of 715+ colleges/universities offering </a:t>
          </a:r>
          <a:r>
            <a:rPr lang="en-US" sz="1500" b="0" i="1" kern="1200" dirty="0"/>
            <a:t>competitive</a:t>
          </a:r>
          <a:r>
            <a:rPr lang="en-US" sz="1500" b="0" i="0" kern="1200" dirty="0"/>
            <a:t> Tuition Exchange (TE) Scholarships. Not guaranteed!</a:t>
          </a:r>
          <a:endParaRPr lang="en-US" sz="1500" kern="1200" dirty="0"/>
        </a:p>
      </dsp:txBody>
      <dsp:txXfrm>
        <a:off x="517255" y="915218"/>
        <a:ext cx="5569984" cy="737563"/>
      </dsp:txXfrm>
    </dsp:sp>
    <dsp:sp modelId="{DF8CB024-C40A-4A9A-8943-5D90EE739AAE}">
      <dsp:nvSpPr>
        <dsp:cNvPr id="0" name=""/>
        <dsp:cNvSpPr/>
      </dsp:nvSpPr>
      <dsp:spPr>
        <a:xfrm>
          <a:off x="988616" y="1784543"/>
          <a:ext cx="6619434" cy="7834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dirty="0"/>
            <a:t>See participating </a:t>
          </a:r>
          <a:r>
            <a:rPr lang="en-US" sz="1500" b="0" i="0" u="sng" kern="1200" dirty="0"/>
            <a:t>TE School List </a:t>
          </a:r>
          <a:r>
            <a:rPr lang="en-US" sz="1500" b="0" i="0" kern="1200" dirty="0"/>
            <a:t>at tuitionexchange.org</a:t>
          </a:r>
          <a:endParaRPr lang="en-US" sz="1500" kern="1200" dirty="0"/>
        </a:p>
      </dsp:txBody>
      <dsp:txXfrm>
        <a:off x="1011563" y="1807490"/>
        <a:ext cx="5569984" cy="737563"/>
      </dsp:txXfrm>
    </dsp:sp>
    <dsp:sp modelId="{8FA4CD36-EFFD-4495-9877-C7F0C9813DAE}">
      <dsp:nvSpPr>
        <dsp:cNvPr id="0" name=""/>
        <dsp:cNvSpPr/>
      </dsp:nvSpPr>
      <dsp:spPr>
        <a:xfrm>
          <a:off x="1482925" y="2676814"/>
          <a:ext cx="6619434" cy="7834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dirty="0"/>
            <a:t>Schools are no longer required (as of 2020) to equally balance Exports/Imports</a:t>
          </a:r>
          <a:endParaRPr lang="en-US" sz="1500" kern="1200" dirty="0"/>
        </a:p>
      </dsp:txBody>
      <dsp:txXfrm>
        <a:off x="1505872" y="2699761"/>
        <a:ext cx="5569984" cy="737563"/>
      </dsp:txXfrm>
    </dsp:sp>
    <dsp:sp modelId="{3B4A0779-3842-42E5-92BC-5C3CBF7F7E24}">
      <dsp:nvSpPr>
        <dsp:cNvPr id="0" name=""/>
        <dsp:cNvSpPr/>
      </dsp:nvSpPr>
      <dsp:spPr>
        <a:xfrm>
          <a:off x="1977233" y="3569086"/>
          <a:ext cx="6619434" cy="7834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dirty="0"/>
            <a:t>Tuition Exchange is different from Tuition Remission!</a:t>
          </a:r>
          <a:br>
            <a:rPr lang="en-US" sz="1500" b="0" i="0" kern="1200" dirty="0"/>
          </a:br>
          <a:br>
            <a:rPr lang="en-US" sz="1500" b="0" i="0" kern="1200" dirty="0"/>
          </a:br>
          <a:endParaRPr lang="en-US" sz="1500" kern="1200" dirty="0"/>
        </a:p>
      </dsp:txBody>
      <dsp:txXfrm>
        <a:off x="2000180" y="3592033"/>
        <a:ext cx="5569984" cy="737563"/>
      </dsp:txXfrm>
    </dsp:sp>
    <dsp:sp modelId="{123F4602-615C-4997-A27A-CE39CC1B1934}">
      <dsp:nvSpPr>
        <dsp:cNvPr id="0" name=""/>
        <dsp:cNvSpPr/>
      </dsp:nvSpPr>
      <dsp:spPr>
        <a:xfrm>
          <a:off x="6110186" y="572359"/>
          <a:ext cx="509247" cy="50924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6224767" y="572359"/>
        <a:ext cx="280085" cy="383208"/>
      </dsp:txXfrm>
    </dsp:sp>
    <dsp:sp modelId="{C40925F5-9175-498E-84FF-BBA9BDB03064}">
      <dsp:nvSpPr>
        <dsp:cNvPr id="0" name=""/>
        <dsp:cNvSpPr/>
      </dsp:nvSpPr>
      <dsp:spPr>
        <a:xfrm>
          <a:off x="6604495" y="1464631"/>
          <a:ext cx="509247" cy="50924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6719076" y="1464631"/>
        <a:ext cx="280085" cy="383208"/>
      </dsp:txXfrm>
    </dsp:sp>
    <dsp:sp modelId="{5822AD1A-B10C-49F3-B25C-4D6A23722A61}">
      <dsp:nvSpPr>
        <dsp:cNvPr id="0" name=""/>
        <dsp:cNvSpPr/>
      </dsp:nvSpPr>
      <dsp:spPr>
        <a:xfrm>
          <a:off x="7098803" y="2343844"/>
          <a:ext cx="509247" cy="50924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7213384" y="2343844"/>
        <a:ext cx="280085" cy="383208"/>
      </dsp:txXfrm>
    </dsp:sp>
    <dsp:sp modelId="{E6AE5DEE-B0DE-4FC3-9D92-E8A0AD903BE6}">
      <dsp:nvSpPr>
        <dsp:cNvPr id="0" name=""/>
        <dsp:cNvSpPr/>
      </dsp:nvSpPr>
      <dsp:spPr>
        <a:xfrm>
          <a:off x="7593111" y="3244821"/>
          <a:ext cx="509247" cy="50924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7707692" y="3244821"/>
        <a:ext cx="280085" cy="3832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#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32" name="Google Shape;13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5866CEF0-3836-CC4C-0F17-3F6533222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>
            <a:extLst>
              <a:ext uri="{FF2B5EF4-FFF2-40B4-BE49-F238E27FC236}">
                <a16:creationId xmlns:a16="http://schemas.microsoft.com/office/drawing/2014/main" id="{FDED205A-12F7-4B8E-448C-6036511EE5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32" name="Google Shape;132;p1:notes">
            <a:extLst>
              <a:ext uri="{FF2B5EF4-FFF2-40B4-BE49-F238E27FC236}">
                <a16:creationId xmlns:a16="http://schemas.microsoft.com/office/drawing/2014/main" id="{C5B25D48-C6F5-BBC0-AE31-4736C5134BE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4326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E8D6A9D0-2463-ABC0-FF34-C09B2746E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>
            <a:extLst>
              <a:ext uri="{FF2B5EF4-FFF2-40B4-BE49-F238E27FC236}">
                <a16:creationId xmlns:a16="http://schemas.microsoft.com/office/drawing/2014/main" id="{4740F4AD-CDA0-813F-03ED-DA3920451E9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32" name="Google Shape;132;p1:notes">
            <a:extLst>
              <a:ext uri="{FF2B5EF4-FFF2-40B4-BE49-F238E27FC236}">
                <a16:creationId xmlns:a16="http://schemas.microsoft.com/office/drawing/2014/main" id="{AB673D8D-FF7E-004F-1F0E-B4633B4FE8A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2007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A9F370F9-5D9B-9622-6623-B9D11466F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>
            <a:extLst>
              <a:ext uri="{FF2B5EF4-FFF2-40B4-BE49-F238E27FC236}">
                <a16:creationId xmlns:a16="http://schemas.microsoft.com/office/drawing/2014/main" id="{18B4054D-C295-A468-1BA7-B895BEA734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32" name="Google Shape;132;p1:notes">
            <a:extLst>
              <a:ext uri="{FF2B5EF4-FFF2-40B4-BE49-F238E27FC236}">
                <a16:creationId xmlns:a16="http://schemas.microsoft.com/office/drawing/2014/main" id="{607EA5BB-9D4D-A30E-8A77-68D1CCF42B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0711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B42698F0-3C5D-CBDB-8C72-6D6F536D5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>
            <a:extLst>
              <a:ext uri="{FF2B5EF4-FFF2-40B4-BE49-F238E27FC236}">
                <a16:creationId xmlns:a16="http://schemas.microsoft.com/office/drawing/2014/main" id="{439C1576-B65C-3D18-0710-96E157F5B6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32" name="Google Shape;132;p1:notes">
            <a:extLst>
              <a:ext uri="{FF2B5EF4-FFF2-40B4-BE49-F238E27FC236}">
                <a16:creationId xmlns:a16="http://schemas.microsoft.com/office/drawing/2014/main" id="{3F9E010C-8A60-0349-F58D-C3B8111B17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9637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C0E44DB6-9938-429E-B426-5B3C07547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>
            <a:extLst>
              <a:ext uri="{FF2B5EF4-FFF2-40B4-BE49-F238E27FC236}">
                <a16:creationId xmlns:a16="http://schemas.microsoft.com/office/drawing/2014/main" id="{6334A719-0C76-A495-D7A5-890F067AF7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32" name="Google Shape;132;p1:notes">
            <a:extLst>
              <a:ext uri="{FF2B5EF4-FFF2-40B4-BE49-F238E27FC236}">
                <a16:creationId xmlns:a16="http://schemas.microsoft.com/office/drawing/2014/main" id="{C0F65D06-31AB-B961-507A-C3796AE517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4824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F94600EE-7320-0022-3EEC-9077E29B1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>
            <a:extLst>
              <a:ext uri="{FF2B5EF4-FFF2-40B4-BE49-F238E27FC236}">
                <a16:creationId xmlns:a16="http://schemas.microsoft.com/office/drawing/2014/main" id="{66ED669B-F75F-A992-73A6-50DCFD42E7A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32" name="Google Shape;132;p1:notes">
            <a:extLst>
              <a:ext uri="{FF2B5EF4-FFF2-40B4-BE49-F238E27FC236}">
                <a16:creationId xmlns:a16="http://schemas.microsoft.com/office/drawing/2014/main" id="{FFDCD45B-87CC-689A-F81F-EEB5095D71B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217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F16606DE-9095-DD93-2F68-C340527C7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>
            <a:extLst>
              <a:ext uri="{FF2B5EF4-FFF2-40B4-BE49-F238E27FC236}">
                <a16:creationId xmlns:a16="http://schemas.microsoft.com/office/drawing/2014/main" id="{13B262E9-1DBC-E868-5286-3E5BC7D1BA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32" name="Google Shape;132;p1:notes">
            <a:extLst>
              <a:ext uri="{FF2B5EF4-FFF2-40B4-BE49-F238E27FC236}">
                <a16:creationId xmlns:a16="http://schemas.microsoft.com/office/drawing/2014/main" id="{C1F29068-F2E0-6B80-2F81-572F5FB9CA0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8179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580B0E49-EA90-0AB5-4CB3-A6FC164A5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>
            <a:extLst>
              <a:ext uri="{FF2B5EF4-FFF2-40B4-BE49-F238E27FC236}">
                <a16:creationId xmlns:a16="http://schemas.microsoft.com/office/drawing/2014/main" id="{CCE3F6C1-B21F-3D8A-BEED-5F72ED1E03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32" name="Google Shape;132;p1:notes">
            <a:extLst>
              <a:ext uri="{FF2B5EF4-FFF2-40B4-BE49-F238E27FC236}">
                <a16:creationId xmlns:a16="http://schemas.microsoft.com/office/drawing/2014/main" id="{40EF619F-19C3-1973-0C53-9AE3AF4BEC9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2200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23478382-384B-3B34-8EF9-14ADFC80E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>
            <a:extLst>
              <a:ext uri="{FF2B5EF4-FFF2-40B4-BE49-F238E27FC236}">
                <a16:creationId xmlns:a16="http://schemas.microsoft.com/office/drawing/2014/main" id="{8F8BA22A-3898-E1CA-38F7-33A5D95D65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32" name="Google Shape;132;p1:notes">
            <a:extLst>
              <a:ext uri="{FF2B5EF4-FFF2-40B4-BE49-F238E27FC236}">
                <a16:creationId xmlns:a16="http://schemas.microsoft.com/office/drawing/2014/main" id="{4A1CA9CF-E391-FABE-8084-F1A17F25E0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3218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3A089918-B03B-4A80-B918-8A3C3B481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>
            <a:extLst>
              <a:ext uri="{FF2B5EF4-FFF2-40B4-BE49-F238E27FC236}">
                <a16:creationId xmlns:a16="http://schemas.microsoft.com/office/drawing/2014/main" id="{E3B39069-300D-37A8-94BC-2CCEA112E9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32" name="Google Shape;132;p1:notes">
            <a:extLst>
              <a:ext uri="{FF2B5EF4-FFF2-40B4-BE49-F238E27FC236}">
                <a16:creationId xmlns:a16="http://schemas.microsoft.com/office/drawing/2014/main" id="{E26F0FBE-973F-9225-623A-2A02F2D065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142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22D9BC0B-F4E3-ADD0-47D9-57B8AA1A1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>
            <a:extLst>
              <a:ext uri="{FF2B5EF4-FFF2-40B4-BE49-F238E27FC236}">
                <a16:creationId xmlns:a16="http://schemas.microsoft.com/office/drawing/2014/main" id="{437591E5-C126-3E08-5506-79FF1E7A42E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32" name="Google Shape;132;p1:notes">
            <a:extLst>
              <a:ext uri="{FF2B5EF4-FFF2-40B4-BE49-F238E27FC236}">
                <a16:creationId xmlns:a16="http://schemas.microsoft.com/office/drawing/2014/main" id="{FD5184F9-AD5F-C12E-97DE-BE9DCD901C7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9542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790A99E7-5A74-92C4-0DD0-877088D3F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>
            <a:extLst>
              <a:ext uri="{FF2B5EF4-FFF2-40B4-BE49-F238E27FC236}">
                <a16:creationId xmlns:a16="http://schemas.microsoft.com/office/drawing/2014/main" id="{731F8FA6-A7EC-BA34-4AA3-66C1560125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32" name="Google Shape;132;p1:notes">
            <a:extLst>
              <a:ext uri="{FF2B5EF4-FFF2-40B4-BE49-F238E27FC236}">
                <a16:creationId xmlns:a16="http://schemas.microsoft.com/office/drawing/2014/main" id="{A9CF6763-5759-AC76-5630-1EC2FFB07C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7F67847C-5DE6-ED2E-92AB-040CF96C1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>
            <a:extLst>
              <a:ext uri="{FF2B5EF4-FFF2-40B4-BE49-F238E27FC236}">
                <a16:creationId xmlns:a16="http://schemas.microsoft.com/office/drawing/2014/main" id="{6CE78544-C21A-C4D9-2279-1AEE1755FF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32" name="Google Shape;132;p1:notes">
            <a:extLst>
              <a:ext uri="{FF2B5EF4-FFF2-40B4-BE49-F238E27FC236}">
                <a16:creationId xmlns:a16="http://schemas.microsoft.com/office/drawing/2014/main" id="{ADAA78DF-A439-BA34-A0ED-D7E02644FD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350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03CA7F81-6727-9F84-6D21-0559F706A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>
            <a:extLst>
              <a:ext uri="{FF2B5EF4-FFF2-40B4-BE49-F238E27FC236}">
                <a16:creationId xmlns:a16="http://schemas.microsoft.com/office/drawing/2014/main" id="{14F80A05-F460-BBA5-D28C-F1526C95D5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32" name="Google Shape;132;p1:notes">
            <a:extLst>
              <a:ext uri="{FF2B5EF4-FFF2-40B4-BE49-F238E27FC236}">
                <a16:creationId xmlns:a16="http://schemas.microsoft.com/office/drawing/2014/main" id="{AF1BA043-5761-5170-5BCB-7726AFE99D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71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329B1BBE-4E85-80E2-2EDE-CE304AF0D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>
            <a:extLst>
              <a:ext uri="{FF2B5EF4-FFF2-40B4-BE49-F238E27FC236}">
                <a16:creationId xmlns:a16="http://schemas.microsoft.com/office/drawing/2014/main" id="{494A63A5-66F4-B457-EC4E-C3E94C09AD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32" name="Google Shape;132;p1:notes">
            <a:extLst>
              <a:ext uri="{FF2B5EF4-FFF2-40B4-BE49-F238E27FC236}">
                <a16:creationId xmlns:a16="http://schemas.microsoft.com/office/drawing/2014/main" id="{A28A059E-A14A-50D1-3E0B-BB0F549FC1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350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E7CCC810-13A8-DBF5-6E0B-789AF8F2F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>
            <a:extLst>
              <a:ext uri="{FF2B5EF4-FFF2-40B4-BE49-F238E27FC236}">
                <a16:creationId xmlns:a16="http://schemas.microsoft.com/office/drawing/2014/main" id="{33D51B9D-216B-44AE-203D-30E2BC6A147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32" name="Google Shape;132;p1:notes">
            <a:extLst>
              <a:ext uri="{FF2B5EF4-FFF2-40B4-BE49-F238E27FC236}">
                <a16:creationId xmlns:a16="http://schemas.microsoft.com/office/drawing/2014/main" id="{3EB94426-DD21-B3B7-7C57-F5A1ED4B23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4625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5F2E7096-C22E-3DE9-3426-55051E492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>
            <a:extLst>
              <a:ext uri="{FF2B5EF4-FFF2-40B4-BE49-F238E27FC236}">
                <a16:creationId xmlns:a16="http://schemas.microsoft.com/office/drawing/2014/main" id="{2752174C-416E-DE96-2939-351D8B6126A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32" name="Google Shape;132;p1:notes">
            <a:extLst>
              <a:ext uri="{FF2B5EF4-FFF2-40B4-BE49-F238E27FC236}">
                <a16:creationId xmlns:a16="http://schemas.microsoft.com/office/drawing/2014/main" id="{A4168C7F-5938-1E7B-21D1-3CA801EC44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709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93B21744-038E-C61F-BD6C-E2515D079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>
            <a:extLst>
              <a:ext uri="{FF2B5EF4-FFF2-40B4-BE49-F238E27FC236}">
                <a16:creationId xmlns:a16="http://schemas.microsoft.com/office/drawing/2014/main" id="{067AA2D0-8BA9-662C-0576-EA8DE99EAA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32" name="Google Shape;132;p1:notes">
            <a:extLst>
              <a:ext uri="{FF2B5EF4-FFF2-40B4-BE49-F238E27FC236}">
                <a16:creationId xmlns:a16="http://schemas.microsoft.com/office/drawing/2014/main" id="{43469935-36E4-ED33-5C37-2C569C0A0FC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6590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AEB71C9A-A332-C44F-355F-79B24B592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>
            <a:extLst>
              <a:ext uri="{FF2B5EF4-FFF2-40B4-BE49-F238E27FC236}">
                <a16:creationId xmlns:a16="http://schemas.microsoft.com/office/drawing/2014/main" id="{AEAB238B-3E6A-F9A1-EDE5-C7D95913805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32" name="Google Shape;132;p1:notes">
            <a:extLst>
              <a:ext uri="{FF2B5EF4-FFF2-40B4-BE49-F238E27FC236}">
                <a16:creationId xmlns:a16="http://schemas.microsoft.com/office/drawing/2014/main" id="{23D29AE6-1208-1804-131C-B785C4174FC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856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611710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Open Sans SemiBold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2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Font typeface="Noto Sans Symbols"/>
              <a:buChar char="▪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body" idx="3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body" idx="4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Font typeface="Noto Sans Symbols"/>
              <a:buChar char="▪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dt" idx="10"/>
          </p:nvPr>
        </p:nvSpPr>
        <p:spPr>
          <a:xfrm>
            <a:off x="7139509" y="6374176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0" name="Google Shape;30;p3"/>
          <p:cNvSpPr txBox="1">
            <a:spLocks noGrp="1"/>
          </p:cNvSpPr>
          <p:nvPr>
            <p:ph type="ftr" idx="11"/>
          </p:nvPr>
        </p:nvSpPr>
        <p:spPr>
          <a:xfrm>
            <a:off x="611710" y="6374176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1" name="Google Shape;31;p3"/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2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Open Sans SemiBold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dt" idx="10"/>
          </p:nvPr>
        </p:nvSpPr>
        <p:spPr>
          <a:xfrm>
            <a:off x="7139509" y="6374176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0" name="Google Shape;90;p12"/>
          <p:cNvSpPr txBox="1">
            <a:spLocks noGrp="1"/>
          </p:cNvSpPr>
          <p:nvPr>
            <p:ph type="ftr" idx="11"/>
          </p:nvPr>
        </p:nvSpPr>
        <p:spPr>
          <a:xfrm>
            <a:off x="611710" y="6374176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1" name="Google Shape;91;p12"/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/>
          <p:nvPr/>
        </p:nvSpPr>
        <p:spPr>
          <a:xfrm>
            <a:off x="-28876" y="0"/>
            <a:ext cx="950261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3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Open Sans SemiBold"/>
              <a:buNone/>
              <a:defRPr sz="4400" b="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body" idx="1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Open Sans"/>
              <a:buNone/>
              <a:defRPr sz="160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Open Sans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Open Sans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Open Sans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Open Sans"/>
              <a:buNone/>
              <a:defRPr/>
            </a:lvl5pPr>
            <a:lvl6pPr marL="2743200" lvl="5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body" idx="2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dt" idx="10"/>
          </p:nvPr>
        </p:nvSpPr>
        <p:spPr>
          <a:xfrm>
            <a:off x="7139509" y="6374176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8" name="Google Shape;98;p13"/>
          <p:cNvSpPr txBox="1">
            <a:spLocks noGrp="1"/>
          </p:cNvSpPr>
          <p:nvPr>
            <p:ph type="ftr" idx="11"/>
          </p:nvPr>
        </p:nvSpPr>
        <p:spPr>
          <a:xfrm>
            <a:off x="611710" y="6374176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99" name="Google Shape;99;p13"/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100" name="Google Shape;100;p1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n-US" sz="80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3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n-US" sz="80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sz="1800" b="0" i="0" u="none" strike="noStrike" cap="none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"/>
          <p:cNvSpPr txBox="1"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Open Sans SemiBold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dt" idx="10"/>
          </p:nvPr>
        </p:nvSpPr>
        <p:spPr>
          <a:xfrm>
            <a:off x="7139509" y="6374176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06" name="Google Shape;106;p14"/>
          <p:cNvSpPr txBox="1">
            <a:spLocks noGrp="1"/>
          </p:cNvSpPr>
          <p:nvPr>
            <p:ph type="ftr" idx="11"/>
          </p:nvPr>
        </p:nvSpPr>
        <p:spPr>
          <a:xfrm>
            <a:off x="611710" y="6374176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07" name="Google Shape;107;p14"/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Name Card">
  <p:cSld name="Quote Name Card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/>
          <p:nvPr/>
        </p:nvSpPr>
        <p:spPr>
          <a:xfrm>
            <a:off x="-28876" y="0"/>
            <a:ext cx="950261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5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Open Sans SemiBold"/>
              <a:buNone/>
              <a:defRPr sz="4400" b="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Font typeface="Open Sans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Open Sans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Open Sans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Open Sans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Open Sans"/>
              <a:buNone/>
              <a:defRPr/>
            </a:lvl5pPr>
            <a:lvl6pPr marL="2743200" lvl="5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12" name="Google Shape;112;p15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dt" idx="10"/>
          </p:nvPr>
        </p:nvSpPr>
        <p:spPr>
          <a:xfrm>
            <a:off x="7139509" y="6374176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14" name="Google Shape;114;p15"/>
          <p:cNvSpPr txBox="1">
            <a:spLocks noGrp="1"/>
          </p:cNvSpPr>
          <p:nvPr>
            <p:ph type="ftr" idx="11"/>
          </p:nvPr>
        </p:nvSpPr>
        <p:spPr>
          <a:xfrm>
            <a:off x="611710" y="6374176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15" name="Google Shape;115;p15"/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116" name="Google Shape;116;p15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n-US" sz="80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5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n-US" sz="80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 or False">
  <p:cSld name="True or False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 txBox="1"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Open Sans SemiBold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6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Font typeface="Open Sans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Open Sans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Open Sans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Open Sans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Open Sans"/>
              <a:buNone/>
              <a:defRPr/>
            </a:lvl5pPr>
            <a:lvl6pPr marL="2743200" lvl="5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16"/>
          <p:cNvSpPr txBox="1">
            <a:spLocks noGrp="1"/>
          </p:cNvSpPr>
          <p:nvPr>
            <p:ph type="dt" idx="10"/>
          </p:nvPr>
        </p:nvSpPr>
        <p:spPr>
          <a:xfrm>
            <a:off x="7139509" y="6374176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23" name="Google Shape;123;p16"/>
          <p:cNvSpPr txBox="1">
            <a:spLocks noGrp="1"/>
          </p:cNvSpPr>
          <p:nvPr>
            <p:ph type="ftr" idx="11"/>
          </p:nvPr>
        </p:nvSpPr>
        <p:spPr>
          <a:xfrm>
            <a:off x="611710" y="6374176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24" name="Google Shape;124;p16"/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7"/>
          <p:cNvSpPr txBox="1">
            <a:spLocks noGrp="1"/>
          </p:cNvSpPr>
          <p:nvPr>
            <p:ph type="title"/>
          </p:nvPr>
        </p:nvSpPr>
        <p:spPr>
          <a:xfrm>
            <a:off x="611710" y="262161"/>
            <a:ext cx="85968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 b="1" i="0">
                <a:solidFill>
                  <a:srgbClr val="1B4587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7"/>
          <p:cNvSpPr txBox="1">
            <a:spLocks noGrp="1"/>
          </p:cNvSpPr>
          <p:nvPr>
            <p:ph type="ftr" idx="11"/>
          </p:nvPr>
        </p:nvSpPr>
        <p:spPr>
          <a:xfrm>
            <a:off x="611710" y="6374176"/>
            <a:ext cx="6297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28" name="Google Shape;128;p17"/>
          <p:cNvSpPr txBox="1">
            <a:spLocks noGrp="1"/>
          </p:cNvSpPr>
          <p:nvPr>
            <p:ph type="dt" idx="10"/>
          </p:nvPr>
        </p:nvSpPr>
        <p:spPr>
          <a:xfrm>
            <a:off x="7139509" y="6374176"/>
            <a:ext cx="912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29" name="Google Shape;129;p17"/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 txBox="1">
            <a:spLocks noGrp="1"/>
          </p:cNvSpPr>
          <p:nvPr>
            <p:ph type="ctrTitle"/>
          </p:nvPr>
        </p:nvSpPr>
        <p:spPr>
          <a:xfrm>
            <a:off x="875355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Open Sans SemiBold"/>
              <a:buNone/>
              <a:defRPr sz="5400" b="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subTitle" idx="1"/>
          </p:nvPr>
        </p:nvSpPr>
        <p:spPr>
          <a:xfrm>
            <a:off x="875355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dt" idx="10"/>
          </p:nvPr>
        </p:nvSpPr>
        <p:spPr>
          <a:xfrm>
            <a:off x="7139509" y="6374176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6" name="Google Shape;36;p4"/>
          <p:cNvSpPr txBox="1">
            <a:spLocks noGrp="1"/>
          </p:cNvSpPr>
          <p:nvPr>
            <p:ph type="ftr" idx="11"/>
          </p:nvPr>
        </p:nvSpPr>
        <p:spPr>
          <a:xfrm>
            <a:off x="611710" y="6374176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7" name="Google Shape;37;p4"/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pic>
        <p:nvPicPr>
          <p:cNvPr id="38" name="Google Shape;38;p4" descr="A black background with blue and green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773122" y="4927601"/>
            <a:ext cx="2115347" cy="162719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" name="Google Shape;39;p4"/>
          <p:cNvCxnSpPr/>
          <p:nvPr/>
        </p:nvCxnSpPr>
        <p:spPr>
          <a:xfrm rot="10800000" flipH="1">
            <a:off x="9923528" y="3224550"/>
            <a:ext cx="1994232" cy="1158664"/>
          </a:xfrm>
          <a:prstGeom prst="straightConnector1">
            <a:avLst/>
          </a:prstGeom>
          <a:noFill/>
          <a:ln w="19050" cap="sq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0" name="Google Shape;40;p4"/>
          <p:cNvSpPr/>
          <p:nvPr/>
        </p:nvSpPr>
        <p:spPr>
          <a:xfrm>
            <a:off x="-7541" y="0"/>
            <a:ext cx="3519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1" name="Google Shape;41;p4"/>
          <p:cNvCxnSpPr/>
          <p:nvPr/>
        </p:nvCxnSpPr>
        <p:spPr>
          <a:xfrm>
            <a:off x="11917760" y="465389"/>
            <a:ext cx="0" cy="2750499"/>
          </a:xfrm>
          <a:prstGeom prst="straightConnector1">
            <a:avLst/>
          </a:prstGeom>
          <a:noFill/>
          <a:ln w="19050" cap="sq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2" name="Google Shape;42;p4"/>
          <p:cNvSpPr/>
          <p:nvPr/>
        </p:nvSpPr>
        <p:spPr>
          <a:xfrm flipH="1">
            <a:off x="9461110" y="-16470"/>
            <a:ext cx="2734764" cy="4944071"/>
          </a:xfrm>
          <a:custGeom>
            <a:avLst/>
            <a:gdLst/>
            <a:ahLst/>
            <a:cxnLst/>
            <a:rect l="l" t="t" r="r" b="b"/>
            <a:pathLst>
              <a:path w="2731585" h="4944071" extrusionOk="0">
                <a:moveTo>
                  <a:pt x="0" y="3501"/>
                </a:moveTo>
                <a:lnTo>
                  <a:pt x="2719723" y="0"/>
                </a:lnTo>
                <a:cubicBezTo>
                  <a:pt x="2723677" y="1305681"/>
                  <a:pt x="2727631" y="3638390"/>
                  <a:pt x="2731585" y="4944071"/>
                </a:cubicBezTo>
                <a:lnTo>
                  <a:pt x="3870" y="3381971"/>
                </a:lnTo>
                <a:cubicBezTo>
                  <a:pt x="665" y="1761342"/>
                  <a:pt x="3205" y="1624130"/>
                  <a:pt x="0" y="35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" name="Google Shape;43;p4"/>
          <p:cNvCxnSpPr/>
          <p:nvPr/>
        </p:nvCxnSpPr>
        <p:spPr>
          <a:xfrm rot="10800000" flipH="1">
            <a:off x="9923528" y="3224550"/>
            <a:ext cx="1994232" cy="1158664"/>
          </a:xfrm>
          <a:prstGeom prst="straightConnector1">
            <a:avLst/>
          </a:prstGeom>
          <a:noFill/>
          <a:ln w="19050" cap="sq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" name="Google Shape;44;p4"/>
          <p:cNvSpPr/>
          <p:nvPr/>
        </p:nvSpPr>
        <p:spPr>
          <a:xfrm rot="-5400000">
            <a:off x="9241192" y="424667"/>
            <a:ext cx="3172273" cy="2734718"/>
          </a:xfrm>
          <a:prstGeom prst="triangle">
            <a:avLst>
              <a:gd name="adj" fmla="val 49584"/>
            </a:avLst>
          </a:prstGeom>
          <a:solidFill>
            <a:srgbClr val="87C480">
              <a:alpha val="2313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5" name="Google Shape;45;p4"/>
          <p:cNvCxnSpPr/>
          <p:nvPr/>
        </p:nvCxnSpPr>
        <p:spPr>
          <a:xfrm>
            <a:off x="11917760" y="465389"/>
            <a:ext cx="0" cy="2750499"/>
          </a:xfrm>
          <a:prstGeom prst="straightConnector1">
            <a:avLst/>
          </a:prstGeom>
          <a:noFill/>
          <a:ln w="19050" cap="sq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" name="Google Shape;46;p4"/>
          <p:cNvSpPr/>
          <p:nvPr/>
        </p:nvSpPr>
        <p:spPr>
          <a:xfrm rot="-5400000">
            <a:off x="10035710" y="-571455"/>
            <a:ext cx="1579861" cy="2728970"/>
          </a:xfrm>
          <a:custGeom>
            <a:avLst/>
            <a:gdLst/>
            <a:ahLst/>
            <a:cxnLst/>
            <a:rect l="l" t="t" r="r" b="b"/>
            <a:pathLst>
              <a:path w="1579861" h="2728970" extrusionOk="0">
                <a:moveTo>
                  <a:pt x="0" y="2727772"/>
                </a:moveTo>
                <a:lnTo>
                  <a:pt x="1579288" y="0"/>
                </a:lnTo>
                <a:lnTo>
                  <a:pt x="1579861" y="2728970"/>
                </a:lnTo>
                <a:lnTo>
                  <a:pt x="0" y="2727772"/>
                </a:lnTo>
                <a:close/>
              </a:path>
            </a:pathLst>
          </a:custGeom>
          <a:solidFill>
            <a:srgbClr val="87C480">
              <a:alpha val="1333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Wide Content Area">
  <p:cSld name="Split - Wide Content Area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"/>
          <p:cNvSpPr/>
          <p:nvPr/>
        </p:nvSpPr>
        <p:spPr>
          <a:xfrm>
            <a:off x="3676851" y="-19250"/>
            <a:ext cx="8515150" cy="6886876"/>
          </a:xfrm>
          <a:custGeom>
            <a:avLst/>
            <a:gdLst/>
            <a:ahLst/>
            <a:cxnLst/>
            <a:rect l="l" t="t" r="r" b="b"/>
            <a:pathLst>
              <a:path w="8515150" h="6886876" extrusionOk="0">
                <a:moveTo>
                  <a:pt x="0" y="9626"/>
                </a:moveTo>
                <a:lnTo>
                  <a:pt x="8515149" y="0"/>
                </a:lnTo>
                <a:cubicBezTo>
                  <a:pt x="8515149" y="2298834"/>
                  <a:pt x="8515150" y="4588042"/>
                  <a:pt x="8515150" y="6886876"/>
                </a:cubicBezTo>
                <a:lnTo>
                  <a:pt x="981778" y="6877251"/>
                </a:lnTo>
                <a:lnTo>
                  <a:pt x="0" y="962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5"/>
          <p:cNvSpPr txBox="1">
            <a:spLocks noGrp="1"/>
          </p:cNvSpPr>
          <p:nvPr>
            <p:ph type="dt" idx="10"/>
          </p:nvPr>
        </p:nvSpPr>
        <p:spPr>
          <a:xfrm>
            <a:off x="7139509" y="6374176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0" name="Google Shape;50;p5"/>
          <p:cNvSpPr txBox="1">
            <a:spLocks noGrp="1"/>
          </p:cNvSpPr>
          <p:nvPr>
            <p:ph type="ftr" idx="11"/>
          </p:nvPr>
        </p:nvSpPr>
        <p:spPr>
          <a:xfrm>
            <a:off x="611710" y="6374176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1" name="Google Shape;51;p5"/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Wide Content Area">
  <p:cSld name="Blank - Wide Content Area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6"/>
          <p:cNvSpPr/>
          <p:nvPr/>
        </p:nvSpPr>
        <p:spPr>
          <a:xfrm>
            <a:off x="529389" y="0"/>
            <a:ext cx="11662611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6"/>
          <p:cNvSpPr txBox="1">
            <a:spLocks noGrp="1"/>
          </p:cNvSpPr>
          <p:nvPr>
            <p:ph type="dt" idx="10"/>
          </p:nvPr>
        </p:nvSpPr>
        <p:spPr>
          <a:xfrm>
            <a:off x="7139509" y="6374176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5" name="Google Shape;55;p6"/>
          <p:cNvSpPr txBox="1">
            <a:spLocks noGrp="1"/>
          </p:cNvSpPr>
          <p:nvPr>
            <p:ph type="ftr" idx="11"/>
          </p:nvPr>
        </p:nvSpPr>
        <p:spPr>
          <a:xfrm>
            <a:off x="611710" y="6374176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6" name="Google Shape;56;p6"/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"/>
          <p:cNvSpPr txBox="1"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pen Sans SemiBold"/>
              <a:buNone/>
              <a:defRPr sz="40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dt" idx="10"/>
          </p:nvPr>
        </p:nvSpPr>
        <p:spPr>
          <a:xfrm>
            <a:off x="7139509" y="6374176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1" name="Google Shape;61;p7"/>
          <p:cNvSpPr txBox="1">
            <a:spLocks noGrp="1"/>
          </p:cNvSpPr>
          <p:nvPr>
            <p:ph type="ftr" idx="11"/>
          </p:nvPr>
        </p:nvSpPr>
        <p:spPr>
          <a:xfrm>
            <a:off x="611710" y="6374176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2" name="Google Shape;62;p7"/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8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8"/>
          <p:cNvSpPr txBox="1">
            <a:spLocks noGrp="1"/>
          </p:cNvSpPr>
          <p:nvPr>
            <p:ph type="dt" idx="10"/>
          </p:nvPr>
        </p:nvSpPr>
        <p:spPr>
          <a:xfrm>
            <a:off x="7139509" y="6374176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6" name="Google Shape;66;p8"/>
          <p:cNvSpPr txBox="1">
            <a:spLocks noGrp="1"/>
          </p:cNvSpPr>
          <p:nvPr>
            <p:ph type="ftr" idx="11"/>
          </p:nvPr>
        </p:nvSpPr>
        <p:spPr>
          <a:xfrm>
            <a:off x="611710" y="6374176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7" name="Google Shape;67;p8"/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9"/>
          <p:cNvSpPr txBox="1">
            <a:spLocks noGrp="1"/>
          </p:cNvSpPr>
          <p:nvPr>
            <p:ph type="dt" idx="10"/>
          </p:nvPr>
        </p:nvSpPr>
        <p:spPr>
          <a:xfrm>
            <a:off x="7139509" y="6374176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0" name="Google Shape;70;p9"/>
          <p:cNvSpPr txBox="1">
            <a:spLocks noGrp="1"/>
          </p:cNvSpPr>
          <p:nvPr>
            <p:ph type="ftr" idx="11"/>
          </p:nvPr>
        </p:nvSpPr>
        <p:spPr>
          <a:xfrm>
            <a:off x="611710" y="6374176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1" name="Google Shape;71;p9"/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 txBox="1"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pen Sans SemiBold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body" idx="1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body" idx="2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dt" idx="10"/>
          </p:nvPr>
        </p:nvSpPr>
        <p:spPr>
          <a:xfrm>
            <a:off x="7139509" y="6374176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7" name="Google Shape;77;p10"/>
          <p:cNvSpPr txBox="1">
            <a:spLocks noGrp="1"/>
          </p:cNvSpPr>
          <p:nvPr>
            <p:ph type="ftr" idx="11"/>
          </p:nvPr>
        </p:nvSpPr>
        <p:spPr>
          <a:xfrm>
            <a:off x="611710" y="6374176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8" name="Google Shape;78;p10"/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 txBox="1"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pen Sans SemiBold"/>
              <a:buNone/>
              <a:defRPr sz="24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1"/>
          <p:cNvSpPr>
            <a:spLocks noGrp="1"/>
          </p:cNvSpPr>
          <p:nvPr>
            <p:ph type="pic" idx="2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82" name="Google Shape;82;p11"/>
          <p:cNvSpPr txBox="1">
            <a:spLocks noGrp="1"/>
          </p:cNvSpPr>
          <p:nvPr>
            <p:ph type="body" idx="1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dt" idx="10"/>
          </p:nvPr>
        </p:nvSpPr>
        <p:spPr>
          <a:xfrm>
            <a:off x="7139509" y="6374176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4" name="Google Shape;84;p11"/>
          <p:cNvSpPr txBox="1">
            <a:spLocks noGrp="1"/>
          </p:cNvSpPr>
          <p:nvPr>
            <p:ph type="ftr" idx="11"/>
          </p:nvPr>
        </p:nvSpPr>
        <p:spPr>
          <a:xfrm>
            <a:off x="611710" y="6374176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5" name="Google Shape;85;p11"/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9461110" y="-16470"/>
            <a:ext cx="2734764" cy="4944071"/>
          </a:xfrm>
          <a:custGeom>
            <a:avLst/>
            <a:gdLst/>
            <a:ahLst/>
            <a:cxnLst/>
            <a:rect l="l" t="t" r="r" b="b"/>
            <a:pathLst>
              <a:path w="2731585" h="4944071" extrusionOk="0">
                <a:moveTo>
                  <a:pt x="0" y="3501"/>
                </a:moveTo>
                <a:lnTo>
                  <a:pt x="2719723" y="0"/>
                </a:lnTo>
                <a:cubicBezTo>
                  <a:pt x="2723677" y="1305681"/>
                  <a:pt x="2727631" y="3638390"/>
                  <a:pt x="2731585" y="4944071"/>
                </a:cubicBezTo>
                <a:lnTo>
                  <a:pt x="3870" y="3381971"/>
                </a:lnTo>
                <a:cubicBezTo>
                  <a:pt x="665" y="1761342"/>
                  <a:pt x="3205" y="1624130"/>
                  <a:pt x="0" y="35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611710" y="262161"/>
            <a:ext cx="8596668" cy="897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Open Sans SemiBold"/>
              <a:buNone/>
              <a:defRPr sz="3600" b="1" i="0" u="none" strike="noStrike" cap="none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1"/>
          </p:nvPr>
        </p:nvSpPr>
        <p:spPr>
          <a:xfrm>
            <a:off x="611710" y="1432883"/>
            <a:ext cx="8596668" cy="4608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098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9972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dt" idx="10"/>
          </p:nvPr>
        </p:nvSpPr>
        <p:spPr>
          <a:xfrm>
            <a:off x="7139509" y="6374176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4" name="Google Shape;14;p2"/>
          <p:cNvSpPr txBox="1">
            <a:spLocks noGrp="1"/>
          </p:cNvSpPr>
          <p:nvPr>
            <p:ph type="ftr" idx="11"/>
          </p:nvPr>
        </p:nvSpPr>
        <p:spPr>
          <a:xfrm>
            <a:off x="611710" y="6374176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cxnSp>
        <p:nvCxnSpPr>
          <p:cNvPr id="16" name="Google Shape;16;p2"/>
          <p:cNvCxnSpPr/>
          <p:nvPr/>
        </p:nvCxnSpPr>
        <p:spPr>
          <a:xfrm rot="10800000">
            <a:off x="611710" y="6268923"/>
            <a:ext cx="8596668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" name="Google Shape;17;p2"/>
          <p:cNvCxnSpPr/>
          <p:nvPr/>
        </p:nvCxnSpPr>
        <p:spPr>
          <a:xfrm rot="10800000" flipH="1">
            <a:off x="9923528" y="3224550"/>
            <a:ext cx="1994232" cy="1158664"/>
          </a:xfrm>
          <a:prstGeom prst="straightConnector1">
            <a:avLst/>
          </a:prstGeom>
          <a:noFill/>
          <a:ln w="19050" cap="sq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2"/>
          <p:cNvSpPr/>
          <p:nvPr/>
        </p:nvSpPr>
        <p:spPr>
          <a:xfrm rot="-5400000">
            <a:off x="9241192" y="424667"/>
            <a:ext cx="3172273" cy="2734718"/>
          </a:xfrm>
          <a:prstGeom prst="triangle">
            <a:avLst>
              <a:gd name="adj" fmla="val 49584"/>
            </a:avLst>
          </a:prstGeom>
          <a:solidFill>
            <a:srgbClr val="87C480">
              <a:alpha val="2313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7541" y="0"/>
            <a:ext cx="3519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" name="Google Shape;20;p2"/>
          <p:cNvCxnSpPr/>
          <p:nvPr/>
        </p:nvCxnSpPr>
        <p:spPr>
          <a:xfrm>
            <a:off x="11917760" y="465389"/>
            <a:ext cx="0" cy="2750499"/>
          </a:xfrm>
          <a:prstGeom prst="straightConnector1">
            <a:avLst/>
          </a:prstGeom>
          <a:noFill/>
          <a:ln w="19050" cap="sq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" name="Google Shape;21;p2"/>
          <p:cNvSpPr/>
          <p:nvPr/>
        </p:nvSpPr>
        <p:spPr>
          <a:xfrm rot="-5400000">
            <a:off x="10035710" y="-571455"/>
            <a:ext cx="1579861" cy="2728970"/>
          </a:xfrm>
          <a:custGeom>
            <a:avLst/>
            <a:gdLst/>
            <a:ahLst/>
            <a:cxnLst/>
            <a:rect l="l" t="t" r="r" b="b"/>
            <a:pathLst>
              <a:path w="1579861" h="2728970" extrusionOk="0">
                <a:moveTo>
                  <a:pt x="0" y="2727772"/>
                </a:moveTo>
                <a:lnTo>
                  <a:pt x="1579288" y="0"/>
                </a:lnTo>
                <a:lnTo>
                  <a:pt x="1579861" y="2728970"/>
                </a:lnTo>
                <a:lnTo>
                  <a:pt x="0" y="2727772"/>
                </a:lnTo>
                <a:close/>
              </a:path>
            </a:pathLst>
          </a:custGeom>
          <a:solidFill>
            <a:srgbClr val="87C480">
              <a:alpha val="1333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" name="Google Shape;22;p2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9970431" y="4757150"/>
            <a:ext cx="1710417" cy="173024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earch.tuitionexchange.org/college/search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tuitionexchange.org/school-list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te.tuitionexchange.org/applicantsignin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"/>
          <p:cNvSpPr txBox="1">
            <a:spLocks noGrp="1"/>
          </p:cNvSpPr>
          <p:nvPr>
            <p:ph type="title"/>
          </p:nvPr>
        </p:nvSpPr>
        <p:spPr>
          <a:xfrm>
            <a:off x="572798" y="319658"/>
            <a:ext cx="8596668" cy="732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ctr"/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Tuition Exchange 101</a:t>
            </a:r>
            <a:endParaRPr dirty="0"/>
          </a:p>
        </p:txBody>
      </p:sp>
      <p:sp>
        <p:nvSpPr>
          <p:cNvPr id="135" name="Google Shape;135;p1"/>
          <p:cNvSpPr txBox="1">
            <a:spLocks noGrp="1"/>
          </p:cNvSpPr>
          <p:nvPr>
            <p:ph type="body" idx="1"/>
          </p:nvPr>
        </p:nvSpPr>
        <p:spPr>
          <a:xfrm>
            <a:off x="572798" y="1635836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1"/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</a:t>
            </a:fld>
            <a:endParaRPr dirty="0"/>
          </a:p>
        </p:txBody>
      </p:sp>
      <p:sp>
        <p:nvSpPr>
          <p:cNvPr id="4" name="Google Shape;397;p2">
            <a:extLst>
              <a:ext uri="{FF2B5EF4-FFF2-40B4-BE49-F238E27FC236}">
                <a16:creationId xmlns:a16="http://schemas.microsoft.com/office/drawing/2014/main" id="{77D261A5-584A-A6F2-E701-BAD99F6FE8C0}"/>
              </a:ext>
            </a:extLst>
          </p:cNvPr>
          <p:cNvSpPr txBox="1">
            <a:spLocks/>
          </p:cNvSpPr>
          <p:nvPr/>
        </p:nvSpPr>
        <p:spPr>
          <a:xfrm>
            <a:off x="1099708" y="4658791"/>
            <a:ext cx="7767000" cy="17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spcBef>
                <a:spcPts val="0"/>
              </a:spcBef>
              <a:buSzPct val="79999"/>
            </a:pPr>
            <a:endParaRPr lang="en-US" dirty="0"/>
          </a:p>
          <a:p>
            <a:pPr marL="0" indent="0" algn="ctr">
              <a:buSzPct val="79999"/>
            </a:pPr>
            <a:endParaRPr lang="en-US" dirty="0"/>
          </a:p>
          <a:p>
            <a:pPr marL="0" indent="0" algn="ctr">
              <a:buSzPct val="63925"/>
            </a:pPr>
            <a:r>
              <a:rPr lang="en-US" sz="3900" b="1" dirty="0">
                <a:solidFill>
                  <a:schemeClr val="accent3"/>
                </a:solidFill>
              </a:rPr>
              <a:t>Fall 2026</a:t>
            </a:r>
            <a:endParaRPr lang="en-US" sz="39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1A6D7F-12FF-C0DB-FBD4-18C42E3B5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1520" y="1200035"/>
            <a:ext cx="5943905" cy="445792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084D4183-D200-CDF4-A489-6F56E2566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">
            <a:extLst>
              <a:ext uri="{FF2B5EF4-FFF2-40B4-BE49-F238E27FC236}">
                <a16:creationId xmlns:a16="http://schemas.microsoft.com/office/drawing/2014/main" id="{9A8C3FAD-A010-95CF-D0AB-FB8FFEFA76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1710" y="307627"/>
            <a:ext cx="8596668" cy="732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Where to Start</a:t>
            </a:r>
            <a:endParaRPr dirty="0"/>
          </a:p>
        </p:txBody>
      </p:sp>
      <p:sp>
        <p:nvSpPr>
          <p:cNvPr id="135" name="Google Shape;135;p1">
            <a:extLst>
              <a:ext uri="{FF2B5EF4-FFF2-40B4-BE49-F238E27FC236}">
                <a16:creationId xmlns:a16="http://schemas.microsoft.com/office/drawing/2014/main" id="{5D3073A4-AB62-B4BE-EDB3-673FD1BFC2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2798" y="1635836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1">
            <a:extLst>
              <a:ext uri="{FF2B5EF4-FFF2-40B4-BE49-F238E27FC236}">
                <a16:creationId xmlns:a16="http://schemas.microsoft.com/office/drawing/2014/main" id="{9A6E5CF8-D9BB-4CE6-8884-21C1E8A97E1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10</a:t>
            </a:fld>
            <a:endParaRPr dirty="0"/>
          </a:p>
        </p:txBody>
      </p:sp>
      <p:sp>
        <p:nvSpPr>
          <p:cNvPr id="2" name="Google Shape;266;p46">
            <a:extLst>
              <a:ext uri="{FF2B5EF4-FFF2-40B4-BE49-F238E27FC236}">
                <a16:creationId xmlns:a16="http://schemas.microsoft.com/office/drawing/2014/main" id="{B48AC315-F2C4-5D21-2B26-E4C7D2510BD8}"/>
              </a:ext>
            </a:extLst>
          </p:cNvPr>
          <p:cNvSpPr txBox="1">
            <a:spLocks/>
          </p:cNvSpPr>
          <p:nvPr/>
        </p:nvSpPr>
        <p:spPr>
          <a:xfrm>
            <a:off x="356616" y="1131175"/>
            <a:ext cx="5623560" cy="524300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098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9972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0000"/>
              </a:lnSpc>
              <a:buSzPct val="64865"/>
              <a:buFont typeface="Noto Sans Symbols"/>
              <a:buChar char="▪"/>
            </a:pPr>
            <a:r>
              <a:rPr lang="en-US" sz="2400" dirty="0"/>
              <a:t>Review our TE Export policy</a:t>
            </a:r>
            <a:endParaRPr lang="en-US" dirty="0"/>
          </a:p>
          <a:p>
            <a:pPr lvl="1" indent="-320040">
              <a:lnSpc>
                <a:spcPct val="110000"/>
              </a:lnSpc>
              <a:buSzPct val="103784"/>
              <a:buFont typeface="Noto Sans Symbols"/>
              <a:buChar char="▪"/>
            </a:pPr>
            <a:r>
              <a:rPr lang="en-US" sz="1500" dirty="0">
                <a:solidFill>
                  <a:srgbClr val="FF0000"/>
                </a:solidFill>
              </a:rPr>
              <a:t>Complete any specific form (s) we require</a:t>
            </a:r>
            <a:endParaRPr lang="en-US" sz="800" dirty="0">
              <a:solidFill>
                <a:srgbClr val="FF0000"/>
              </a:solidFill>
            </a:endParaRPr>
          </a:p>
          <a:p>
            <a:pPr>
              <a:lnSpc>
                <a:spcPct val="110000"/>
              </a:lnSpc>
              <a:buSzPct val="64865"/>
              <a:buFont typeface="Noto Sans Symbols"/>
              <a:buChar char="▪"/>
            </a:pPr>
            <a:endParaRPr lang="en-US" sz="900" dirty="0"/>
          </a:p>
          <a:p>
            <a:pPr>
              <a:lnSpc>
                <a:spcPct val="110000"/>
              </a:lnSpc>
              <a:buSzPct val="64865"/>
              <a:buFont typeface="Noto Sans Symbols"/>
              <a:buChar char="▪"/>
            </a:pPr>
            <a:r>
              <a:rPr lang="en-US" sz="2400" dirty="0"/>
              <a:t>Begin the school search!</a:t>
            </a:r>
          </a:p>
          <a:p>
            <a:pPr lvl="1" indent="-320040">
              <a:lnSpc>
                <a:spcPct val="110000"/>
              </a:lnSpc>
              <a:buSzPct val="64865"/>
              <a:buFont typeface="Noto Sans Symbols"/>
              <a:buChar char="▪"/>
            </a:pPr>
            <a:r>
              <a:rPr lang="en-US" dirty="0"/>
              <a:t>Connect with TE Colleges</a:t>
            </a:r>
          </a:p>
          <a:p>
            <a:pPr lvl="1" indent="-320040">
              <a:lnSpc>
                <a:spcPct val="110000"/>
              </a:lnSpc>
              <a:buSzPct val="64865"/>
              <a:buFont typeface="Noto Sans Symbols"/>
              <a:buChar char="▪"/>
            </a:pPr>
            <a:r>
              <a:rPr lang="en-US" dirty="0">
                <a:hlinkClick r:id="rId3"/>
              </a:rPr>
              <a:t>TE College Search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https://search.tuitionexchange.org/college/search/</a:t>
            </a:r>
            <a:endParaRPr lang="en-US" dirty="0"/>
          </a:p>
          <a:p>
            <a:pPr lvl="2" indent="-320040">
              <a:lnSpc>
                <a:spcPct val="110000"/>
              </a:lnSpc>
              <a:buSzPct val="64865"/>
              <a:buFont typeface="Noto Sans Symbols"/>
              <a:buChar char="▪"/>
            </a:pPr>
            <a:r>
              <a:rPr lang="en-US" dirty="0"/>
              <a:t>Search on major, location, etc.</a:t>
            </a:r>
          </a:p>
          <a:p>
            <a:pPr indent="-228600">
              <a:lnSpc>
                <a:spcPct val="110000"/>
              </a:lnSpc>
              <a:buSzPct val="64865"/>
              <a:buFont typeface="Noto Sans Symbols"/>
              <a:buNone/>
            </a:pPr>
            <a:endParaRPr lang="en-US" sz="900" dirty="0"/>
          </a:p>
          <a:p>
            <a:pPr>
              <a:lnSpc>
                <a:spcPct val="110000"/>
              </a:lnSpc>
              <a:buSzPct val="64865"/>
              <a:buFont typeface="Noto Sans Symbols"/>
              <a:buChar char="▪"/>
            </a:pPr>
            <a:r>
              <a:rPr lang="en-US" sz="2400" dirty="0"/>
              <a:t>Review </a:t>
            </a:r>
            <a:r>
              <a:rPr lang="en-US" sz="2400" b="1" dirty="0">
                <a:solidFill>
                  <a:schemeClr val="accent3"/>
                </a:solidFill>
              </a:rPr>
              <a:t>Scholarship Profile </a:t>
            </a:r>
            <a:r>
              <a:rPr lang="en-US" sz="2400" dirty="0"/>
              <a:t>pages</a:t>
            </a:r>
            <a:endParaRPr lang="en-US" dirty="0"/>
          </a:p>
          <a:p>
            <a:pPr lvl="1" indent="-228600">
              <a:lnSpc>
                <a:spcPct val="110000"/>
              </a:lnSpc>
              <a:buSzPct val="103784"/>
              <a:buFont typeface="Noto Sans Symbols"/>
              <a:buNone/>
            </a:pPr>
            <a:endParaRPr lang="en-US" sz="900" dirty="0"/>
          </a:p>
          <a:p>
            <a:pPr indent="-228600">
              <a:lnSpc>
                <a:spcPct val="110000"/>
              </a:lnSpc>
              <a:buSzPct val="194595"/>
              <a:buFont typeface="Noto Sans Symbols"/>
              <a:buNone/>
            </a:pPr>
            <a:endParaRPr lang="en-US" sz="800" dirty="0"/>
          </a:p>
          <a:p>
            <a:pPr>
              <a:lnSpc>
                <a:spcPct val="110000"/>
              </a:lnSpc>
              <a:buSzPct val="64865"/>
              <a:buFont typeface="Noto Sans Symbols"/>
              <a:buChar char="▪"/>
            </a:pPr>
            <a:r>
              <a:rPr lang="en-US" sz="2400" dirty="0"/>
              <a:t>Narrow the list</a:t>
            </a:r>
          </a:p>
          <a:p>
            <a:pPr lvl="1">
              <a:lnSpc>
                <a:spcPct val="110000"/>
              </a:lnSpc>
              <a:buSzPct val="64865"/>
              <a:buFont typeface="Noto Sans Symbols"/>
              <a:buChar char="▪"/>
            </a:pPr>
            <a:r>
              <a:rPr lang="en-US" dirty="0"/>
              <a:t>List up to 20 schools on the TE EZ-Application</a:t>
            </a:r>
          </a:p>
          <a:p>
            <a:pPr marL="137160" indent="0">
              <a:lnSpc>
                <a:spcPct val="110000"/>
              </a:lnSpc>
              <a:buSzPct val="64865"/>
              <a:buFont typeface="Noto Sans Symbols"/>
              <a:buNone/>
            </a:pPr>
            <a:r>
              <a:rPr lang="en-US" sz="2400" dirty="0"/>
              <a:t> </a:t>
            </a:r>
            <a:endParaRPr lang="en-US" dirty="0"/>
          </a:p>
          <a:p>
            <a:pPr indent="-228600">
              <a:lnSpc>
                <a:spcPct val="110000"/>
              </a:lnSpc>
              <a:buSzPct val="64865"/>
              <a:buFont typeface="Noto Sans Symbols"/>
              <a:buNone/>
            </a:pPr>
            <a:endParaRPr lang="en-US" sz="2400" dirty="0"/>
          </a:p>
          <a:p>
            <a:pPr indent="-228600">
              <a:lnSpc>
                <a:spcPct val="110000"/>
              </a:lnSpc>
              <a:buSzPct val="86486"/>
              <a:buFont typeface="Noto Sans Symbols"/>
              <a:buNone/>
            </a:pPr>
            <a:endParaRPr lang="en-US" u="sng" dirty="0"/>
          </a:p>
        </p:txBody>
      </p:sp>
      <p:sp>
        <p:nvSpPr>
          <p:cNvPr id="4" name="Google Shape;268;p46">
            <a:extLst>
              <a:ext uri="{FF2B5EF4-FFF2-40B4-BE49-F238E27FC236}">
                <a16:creationId xmlns:a16="http://schemas.microsoft.com/office/drawing/2014/main" id="{43632A1D-9D60-C8B0-64E4-19006B808298}"/>
              </a:ext>
            </a:extLst>
          </p:cNvPr>
          <p:cNvSpPr/>
          <p:nvPr/>
        </p:nvSpPr>
        <p:spPr>
          <a:xfrm>
            <a:off x="5483959" y="4721110"/>
            <a:ext cx="1684937" cy="1461119"/>
          </a:xfrm>
          <a:prstGeom prst="star24">
            <a:avLst>
              <a:gd name="adj" fmla="val 37500"/>
            </a:avLst>
          </a:prstGeom>
          <a:solidFill>
            <a:schemeClr val="accent1"/>
          </a:solidFill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269;p46">
            <a:extLst>
              <a:ext uri="{FF2B5EF4-FFF2-40B4-BE49-F238E27FC236}">
                <a16:creationId xmlns:a16="http://schemas.microsoft.com/office/drawing/2014/main" id="{B195BF80-B7C8-8CBD-D987-A5FDAB9B7E2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79592" y="885950"/>
            <a:ext cx="6300934" cy="3519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9230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FA7959D2-3CD7-A887-8D65-64976886A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">
            <a:extLst>
              <a:ext uri="{FF2B5EF4-FFF2-40B4-BE49-F238E27FC236}">
                <a16:creationId xmlns:a16="http://schemas.microsoft.com/office/drawing/2014/main" id="{2EBF98B9-5373-D5D2-BB9B-32BE5293FF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2798" y="374722"/>
            <a:ext cx="8596668" cy="732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>
                <a:solidFill>
                  <a:srgbClr val="003E7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Scholarship Profile Page</a:t>
            </a:r>
            <a:endParaRPr dirty="0"/>
          </a:p>
        </p:txBody>
      </p:sp>
      <p:sp>
        <p:nvSpPr>
          <p:cNvPr id="135" name="Google Shape;135;p1">
            <a:extLst>
              <a:ext uri="{FF2B5EF4-FFF2-40B4-BE49-F238E27FC236}">
                <a16:creationId xmlns:a16="http://schemas.microsoft.com/office/drawing/2014/main" id="{9FD2B7D8-039F-CB25-6ECF-14EE62A31C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2798" y="1635836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1">
            <a:extLst>
              <a:ext uri="{FF2B5EF4-FFF2-40B4-BE49-F238E27FC236}">
                <a16:creationId xmlns:a16="http://schemas.microsoft.com/office/drawing/2014/main" id="{A23EB66E-0904-8782-0182-9C265571265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11</a:t>
            </a:fld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CFDEDD-FD02-F899-C0B2-05FDDDDB90BA}"/>
              </a:ext>
            </a:extLst>
          </p:cNvPr>
          <p:cNvSpPr txBox="1"/>
          <p:nvPr/>
        </p:nvSpPr>
        <p:spPr>
          <a:xfrm>
            <a:off x="670690" y="1106907"/>
            <a:ext cx="8906446" cy="59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Accessed via </a:t>
            </a:r>
            <a:r>
              <a:rPr lang="en-US" sz="2200" i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School List </a:t>
            </a:r>
            <a:r>
              <a:rPr lang="en-US" sz="220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at tuitionexchange.org or via </a:t>
            </a:r>
            <a:r>
              <a:rPr lang="en-US" sz="2200" i="1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 School Search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800" i="1" dirty="0">
              <a:solidFill>
                <a:srgbClr val="22222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Direct url: </a:t>
            </a:r>
          </a:p>
          <a:p>
            <a:r>
              <a:rPr lang="en-US" sz="220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https://tuitionexchange.org/school-list/</a:t>
            </a:r>
            <a:endParaRPr lang="en-US" sz="2200" dirty="0">
              <a:solidFill>
                <a:srgbClr val="22222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800" dirty="0">
              <a:solidFill>
                <a:srgbClr val="22222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b="0" i="0" u="none" strike="noStrike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Find the following information:</a:t>
            </a:r>
          </a:p>
          <a:p>
            <a:pPr marL="342900" lvl="4" indent="-342900">
              <a:buFont typeface="Wingdings" panose="05000000000000000000" pitchFamily="2" charset="2"/>
              <a:buChar char="§"/>
            </a:pPr>
            <a:endParaRPr lang="en-US" sz="800" b="0" i="0" u="none" strike="noStrike" dirty="0">
              <a:solidFill>
                <a:srgbClr val="222222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8" indent="-342900">
              <a:buFont typeface="Wingdings" panose="05000000000000000000" pitchFamily="2" charset="2"/>
              <a:buChar char="q"/>
            </a:pPr>
            <a:r>
              <a:rPr lang="en-US" sz="180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TELO contact name/email</a:t>
            </a:r>
          </a:p>
          <a:p>
            <a:pPr marL="342900" lvl="8" indent="-342900">
              <a:buFont typeface="Wingdings" panose="05000000000000000000" pitchFamily="2" charset="2"/>
              <a:buChar char="q"/>
            </a:pPr>
            <a:r>
              <a:rPr lang="en-US" sz="1800" b="0" i="0" u="none" strike="noStrike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Export &amp; Import TE application deadlines</a:t>
            </a:r>
          </a:p>
          <a:p>
            <a:pPr marL="342900" lvl="6" indent="-342900">
              <a:buFont typeface="Wingdings" panose="05000000000000000000" pitchFamily="2" charset="2"/>
              <a:buChar char="q"/>
            </a:pPr>
            <a:r>
              <a:rPr lang="en-US" sz="180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Award amount (Full Tuition or TE Set Rate)</a:t>
            </a:r>
          </a:p>
          <a:p>
            <a:pPr marL="342900" lvl="6" indent="-342900">
              <a:buFont typeface="Wingdings" panose="05000000000000000000" pitchFamily="2" charset="2"/>
              <a:buChar char="q"/>
            </a:pPr>
            <a:r>
              <a:rPr lang="en-US" sz="1800" b="0" i="0" u="none" strike="noStrike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FAFSA is </a:t>
            </a:r>
            <a:r>
              <a:rPr lang="en-US" sz="180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required</a:t>
            </a:r>
          </a:p>
          <a:p>
            <a:pPr marL="342900" lvl="6" indent="-342900">
              <a:buFont typeface="Wingdings" panose="05000000000000000000" pitchFamily="2" charset="2"/>
              <a:buChar char="q"/>
            </a:pPr>
            <a:r>
              <a:rPr lang="en-US" sz="180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living on campus is required</a:t>
            </a:r>
          </a:p>
          <a:p>
            <a:pPr marL="342900" lvl="6" indent="-342900">
              <a:buFont typeface="Wingdings" panose="05000000000000000000" pitchFamily="2" charset="2"/>
              <a:buChar char="q"/>
            </a:pPr>
            <a:r>
              <a:rPr lang="en-US" sz="180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Whether federal grants, state grants &amp; outside </a:t>
            </a:r>
          </a:p>
          <a:p>
            <a:pPr lvl="6"/>
            <a:r>
              <a:rPr lang="en-US" sz="180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scholarships are offset or stacked on top of TE</a:t>
            </a:r>
          </a:p>
          <a:p>
            <a:pPr marL="342900" lvl="6" indent="-342900">
              <a:buFont typeface="Wingdings" panose="05000000000000000000" pitchFamily="2" charset="2"/>
              <a:buChar char="q"/>
            </a:pPr>
            <a:r>
              <a:rPr lang="en-US" sz="1800" b="0" i="0" u="none" strike="noStrike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Excluded academic programs &amp; class years</a:t>
            </a:r>
          </a:p>
          <a:p>
            <a:pPr marL="342900" lvl="6" indent="-342900">
              <a:buFont typeface="Wingdings" panose="05000000000000000000" pitchFamily="2" charset="2"/>
              <a:buChar char="q"/>
            </a:pPr>
            <a:r>
              <a:rPr lang="en-US" sz="180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the school charges a TE administrative fee (most do not, but some do)</a:t>
            </a:r>
            <a:endParaRPr lang="en-US" sz="1800" b="0" i="0" u="none" strike="noStrike" dirty="0">
              <a:solidFill>
                <a:srgbClr val="222222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6" indent="-342900">
              <a:buFont typeface="Wingdings" panose="05000000000000000000" pitchFamily="2" charset="2"/>
              <a:buChar char="q"/>
            </a:pPr>
            <a:r>
              <a:rPr lang="en-US" sz="180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Size of TE applicant pool in prior year</a:t>
            </a:r>
          </a:p>
          <a:p>
            <a:pPr marL="342900" lvl="6" indent="-342900">
              <a:buFont typeface="Wingdings" panose="05000000000000000000" pitchFamily="2" charset="2"/>
              <a:buChar char="q"/>
            </a:pPr>
            <a:r>
              <a:rPr lang="en-US" sz="180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Number of TE offers made in prior year</a:t>
            </a:r>
            <a:endParaRPr lang="en-US" sz="1800" b="0" i="0" u="none" strike="noStrike" dirty="0">
              <a:solidFill>
                <a:srgbClr val="222222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1" indent="-342900">
              <a:buFont typeface="Wingdings" panose="05000000000000000000" pitchFamily="2" charset="2"/>
              <a:buChar char="§"/>
            </a:pPr>
            <a:endParaRPr lang="en-US" sz="2200" b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None/>
            </a:pPr>
            <a:br>
              <a:rPr lang="en-US" dirty="0"/>
            </a:br>
            <a:endParaRPr lang="en-US" dirty="0"/>
          </a:p>
        </p:txBody>
      </p:sp>
      <p:pic>
        <p:nvPicPr>
          <p:cNvPr id="5" name="Google Shape;267;p46" descr="Eyes with solid fill">
            <a:extLst>
              <a:ext uri="{FF2B5EF4-FFF2-40B4-BE49-F238E27FC236}">
                <a16:creationId xmlns:a16="http://schemas.microsoft.com/office/drawing/2014/main" id="{3E0CAE9E-8D35-911C-FD11-603C3D5EC18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93680" y="146676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76B08D-90A5-A593-BBF9-63464238D9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5896" y="1553540"/>
            <a:ext cx="4626864" cy="340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151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878C2591-D08A-3BE1-FC19-500C10AA1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">
            <a:extLst>
              <a:ext uri="{FF2B5EF4-FFF2-40B4-BE49-F238E27FC236}">
                <a16:creationId xmlns:a16="http://schemas.microsoft.com/office/drawing/2014/main" id="{78EF5743-C0A6-FD2E-599F-E5A1CF5017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1710" y="366116"/>
            <a:ext cx="8596668" cy="732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to Apply for TE:</a:t>
            </a:r>
            <a:endParaRPr dirty="0"/>
          </a:p>
        </p:txBody>
      </p:sp>
      <p:sp>
        <p:nvSpPr>
          <p:cNvPr id="135" name="Google Shape;135;p1">
            <a:extLst>
              <a:ext uri="{FF2B5EF4-FFF2-40B4-BE49-F238E27FC236}">
                <a16:creationId xmlns:a16="http://schemas.microsoft.com/office/drawing/2014/main" id="{8EA439C1-8628-8D9A-EE0A-FE22EFEE9BB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2798" y="1635836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1">
            <a:extLst>
              <a:ext uri="{FF2B5EF4-FFF2-40B4-BE49-F238E27FC236}">
                <a16:creationId xmlns:a16="http://schemas.microsoft.com/office/drawing/2014/main" id="{C9A2F667-7D8F-9B68-A1C8-156F6E43D76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12</a:t>
            </a:fld>
            <a:endParaRPr dirty="0"/>
          </a:p>
        </p:txBody>
      </p:sp>
      <p:sp>
        <p:nvSpPr>
          <p:cNvPr id="3" name="Google Shape;550;p47">
            <a:extLst>
              <a:ext uri="{FF2B5EF4-FFF2-40B4-BE49-F238E27FC236}">
                <a16:creationId xmlns:a16="http://schemas.microsoft.com/office/drawing/2014/main" id="{3E8A3332-D222-7B62-38F2-ADA9EC67FDBE}"/>
              </a:ext>
            </a:extLst>
          </p:cNvPr>
          <p:cNvSpPr/>
          <p:nvPr/>
        </p:nvSpPr>
        <p:spPr>
          <a:xfrm>
            <a:off x="899999" y="1223242"/>
            <a:ext cx="6709826" cy="213604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003E7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127000" tIns="101600" rIns="127000" bIns="1016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003E79"/>
                </a:solidFill>
                <a:latin typeface="Open Sans"/>
                <a:ea typeface="Open Sans"/>
                <a:cs typeface="Open Sans"/>
                <a:sym typeface="Open Sans"/>
              </a:rPr>
              <a:t>Step 1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800" b="1" i="0" u="none" strike="noStrike" cap="none" dirty="0">
                <a:solidFill>
                  <a:srgbClr val="4D4D4D"/>
                </a:solidFill>
                <a:latin typeface="Open Sans"/>
                <a:ea typeface="Open Sans"/>
                <a:cs typeface="Open Sans"/>
                <a:sym typeface="Open Sans"/>
              </a:rPr>
              <a:t>Student</a:t>
            </a:r>
            <a:r>
              <a:rPr lang="en-US" sz="1800" b="0" i="0" u="none" strike="noStrike" cap="none" dirty="0">
                <a:solidFill>
                  <a:srgbClr val="4D4D4D"/>
                </a:solidFill>
                <a:latin typeface="Open Sans"/>
                <a:ea typeface="Open Sans"/>
                <a:cs typeface="Open Sans"/>
                <a:sym typeface="Open Sans"/>
              </a:rPr>
              <a:t> creates a TE account using </a:t>
            </a:r>
            <a:r>
              <a:rPr lang="en-US" sz="1800" b="1" i="0" u="sng" strike="noStrike" cap="none" dirty="0">
                <a:solidFill>
                  <a:srgbClr val="4D4D4D"/>
                </a:solidFill>
                <a:latin typeface="Open Sans"/>
                <a:ea typeface="Open Sans"/>
                <a:cs typeface="Open Sans"/>
                <a:sym typeface="Open Sans"/>
              </a:rPr>
              <a:t>their own </a:t>
            </a:r>
            <a:r>
              <a:rPr lang="en-US" sz="1800" b="0" i="0" u="none" strike="noStrike" cap="none" dirty="0">
                <a:solidFill>
                  <a:srgbClr val="4D4D4D"/>
                </a:solidFill>
                <a:latin typeface="Open Sans"/>
                <a:ea typeface="Open Sans"/>
                <a:cs typeface="Open Sans"/>
                <a:sym typeface="Open Sans"/>
              </a:rPr>
              <a:t>email address (an email they’ll keep after high school).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552;p47">
            <a:extLst>
              <a:ext uri="{FF2B5EF4-FFF2-40B4-BE49-F238E27FC236}">
                <a16:creationId xmlns:a16="http://schemas.microsoft.com/office/drawing/2014/main" id="{0EBCD299-C96D-AD8C-C2D4-1CB6201E9ED2}"/>
              </a:ext>
            </a:extLst>
          </p:cNvPr>
          <p:cNvSpPr/>
          <p:nvPr/>
        </p:nvSpPr>
        <p:spPr>
          <a:xfrm>
            <a:off x="821559" y="3548500"/>
            <a:ext cx="6788266" cy="219480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003E7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127000" tIns="101600" rIns="127000" bIns="1016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003E79"/>
                </a:solidFill>
                <a:latin typeface="Open Sans"/>
                <a:ea typeface="Open Sans"/>
                <a:cs typeface="Open Sans"/>
                <a:sym typeface="Open Sans"/>
              </a:rPr>
              <a:t>Step 2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4D4D4D"/>
                </a:solidFill>
                <a:latin typeface="Open Sans"/>
                <a:ea typeface="Open Sans"/>
                <a:cs typeface="Open Sans"/>
                <a:sym typeface="Open Sans"/>
              </a:rPr>
              <a:t>Student logs in and completes the TE EZ‑Application for the correct award year.*</a:t>
            </a:r>
            <a:endParaRPr sz="1800" b="0" i="0" u="none" strike="noStrike" cap="none" dirty="0">
              <a:solidFill>
                <a:srgbClr val="4D4D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b="0" i="0" u="sng" strike="noStrike" cap="none" dirty="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https://te.tuitionexchange.org/applicantsignin</a:t>
            </a:r>
            <a:endParaRPr lang="en-US" sz="1800" b="0" i="0" u="sng" strike="noStrike" cap="none" dirty="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US" sz="1600" b="0" i="0" strike="noStrike" cap="none" dirty="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strike="noStrike" cap="none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Note: Students do </a:t>
            </a:r>
            <a:r>
              <a:rPr lang="en-US" sz="1600" b="1" i="0" strike="noStrike" cap="none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NOT</a:t>
            </a:r>
            <a:r>
              <a:rPr lang="en-US" sz="1600" b="0" i="0" strike="noStrike" cap="none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 need to re-apply every year unless they transfer schools o</a:t>
            </a:r>
            <a:r>
              <a:rPr lang="en-US" sz="1600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r parent transitions to another TE school.</a:t>
            </a:r>
            <a:endParaRPr sz="1600" b="0" i="0" strike="noStrike" cap="none" dirty="0">
              <a:solidFill>
                <a:schemeClr val="accent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" name="Google Shape;551;p47">
            <a:extLst>
              <a:ext uri="{FF2B5EF4-FFF2-40B4-BE49-F238E27FC236}">
                <a16:creationId xmlns:a16="http://schemas.microsoft.com/office/drawing/2014/main" id="{9575B466-08A3-7DB6-8275-59C5A31B5198}"/>
              </a:ext>
            </a:extLst>
          </p:cNvPr>
          <p:cNvSpPr/>
          <p:nvPr/>
        </p:nvSpPr>
        <p:spPr>
          <a:xfrm>
            <a:off x="719999" y="1172951"/>
            <a:ext cx="521659" cy="511470"/>
          </a:xfrm>
          <a:prstGeom prst="ellipse">
            <a:avLst/>
          </a:prstGeom>
          <a:solidFill>
            <a:srgbClr val="003E79"/>
          </a:solidFill>
          <a:ln w="9525" cap="flat" cmpd="sng">
            <a:solidFill>
              <a:srgbClr val="003E7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SzPts val="1400"/>
            </a:pPr>
            <a:r>
              <a:rPr lang="en-US" sz="14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553;p47">
            <a:extLst>
              <a:ext uri="{FF2B5EF4-FFF2-40B4-BE49-F238E27FC236}">
                <a16:creationId xmlns:a16="http://schemas.microsoft.com/office/drawing/2014/main" id="{F45B5795-5566-C01C-8642-43159F41D93B}"/>
              </a:ext>
            </a:extLst>
          </p:cNvPr>
          <p:cNvSpPr/>
          <p:nvPr/>
        </p:nvSpPr>
        <p:spPr>
          <a:xfrm>
            <a:off x="639170" y="3498709"/>
            <a:ext cx="521659" cy="511470"/>
          </a:xfrm>
          <a:prstGeom prst="ellipse">
            <a:avLst/>
          </a:prstGeom>
          <a:solidFill>
            <a:srgbClr val="003E79"/>
          </a:solidFill>
          <a:ln w="9525" cap="flat" cmpd="sng">
            <a:solidFill>
              <a:srgbClr val="003E7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8CA1B5-58EF-8753-83A5-762C3F6C2306}"/>
              </a:ext>
            </a:extLst>
          </p:cNvPr>
          <p:cNvSpPr txBox="1"/>
          <p:nvPr/>
        </p:nvSpPr>
        <p:spPr>
          <a:xfrm>
            <a:off x="511911" y="5793094"/>
            <a:ext cx="83486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80000"/>
              <a:buNone/>
            </a:pPr>
            <a:r>
              <a:rPr lang="en-US" sz="1400" dirty="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*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Select </a:t>
            </a:r>
            <a:r>
              <a:rPr lang="en-US" sz="1400" b="1" i="0" u="none" strike="noStrike" cap="none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2026-2027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 year if seeking a Tuition Exchange Scholarship for Fall 2026 / Spring 2027.   *Select </a:t>
            </a:r>
            <a:r>
              <a:rPr lang="en-US" sz="1400" b="1" i="0" u="none" strike="noStrike" cap="none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2027-2028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Open Sans"/>
                <a:ea typeface="Open Sans"/>
                <a:cs typeface="Open Sans"/>
                <a:sym typeface="Open Sans"/>
              </a:rPr>
              <a:t> year if seeking a Tuition Exchange Scholarship for Fall 2027 / Spring 2028.</a:t>
            </a:r>
            <a:endParaRPr lang="en-US" sz="1400" dirty="0"/>
          </a:p>
        </p:txBody>
      </p:sp>
      <p:sp>
        <p:nvSpPr>
          <p:cNvPr id="13" name="Google Shape;276;p47">
            <a:extLst>
              <a:ext uri="{FF2B5EF4-FFF2-40B4-BE49-F238E27FC236}">
                <a16:creationId xmlns:a16="http://schemas.microsoft.com/office/drawing/2014/main" id="{73F06347-94E5-7C1E-382B-2B570AB5F235}"/>
              </a:ext>
            </a:extLst>
          </p:cNvPr>
          <p:cNvSpPr/>
          <p:nvPr/>
        </p:nvSpPr>
        <p:spPr>
          <a:xfrm>
            <a:off x="7898126" y="467766"/>
            <a:ext cx="4161283" cy="3444108"/>
          </a:xfrm>
          <a:prstGeom prst="irregularSeal2">
            <a:avLst/>
          </a:prstGeom>
          <a:solidFill>
            <a:schemeClr val="bg2"/>
          </a:solidFill>
          <a:ln w="25400" cap="flat" cmpd="sng">
            <a:solidFill>
              <a:srgbClr val="001A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2027-2028 </a:t>
            </a:r>
            <a:endParaRPr sz="1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TE EZ-Application opened </a:t>
            </a:r>
            <a:endParaRPr sz="16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July 1, 202</a:t>
            </a:r>
            <a:r>
              <a:rPr lang="en-US" sz="1600" b="1" i="0" u="sng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sz="16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6622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783E38A1-4678-4FA6-47E3-B63F627CE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">
            <a:extLst>
              <a:ext uri="{FF2B5EF4-FFF2-40B4-BE49-F238E27FC236}">
                <a16:creationId xmlns:a16="http://schemas.microsoft.com/office/drawing/2014/main" id="{3419E34D-9F46-08EB-A879-1834A6E0F9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1710" y="306325"/>
            <a:ext cx="8596668" cy="732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Stay Organized!</a:t>
            </a:r>
            <a:endParaRPr dirty="0"/>
          </a:p>
        </p:txBody>
      </p:sp>
      <p:sp>
        <p:nvSpPr>
          <p:cNvPr id="135" name="Google Shape;135;p1">
            <a:extLst>
              <a:ext uri="{FF2B5EF4-FFF2-40B4-BE49-F238E27FC236}">
                <a16:creationId xmlns:a16="http://schemas.microsoft.com/office/drawing/2014/main" id="{F280A1CC-D1AE-6493-D3FF-540B1F0B2F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2798" y="1635836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1">
            <a:extLst>
              <a:ext uri="{FF2B5EF4-FFF2-40B4-BE49-F238E27FC236}">
                <a16:creationId xmlns:a16="http://schemas.microsoft.com/office/drawing/2014/main" id="{62DC269E-F6A1-873C-80C6-C6D8A3FE801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13</a:t>
            </a:fld>
            <a:endParaRPr dirty="0"/>
          </a:p>
        </p:txBody>
      </p:sp>
      <p:sp>
        <p:nvSpPr>
          <p:cNvPr id="2" name="Google Shape;546;p48">
            <a:extLst>
              <a:ext uri="{FF2B5EF4-FFF2-40B4-BE49-F238E27FC236}">
                <a16:creationId xmlns:a16="http://schemas.microsoft.com/office/drawing/2014/main" id="{03F75CC5-8F97-FA11-34CF-D6C21C87D194}"/>
              </a:ext>
            </a:extLst>
          </p:cNvPr>
          <p:cNvSpPr txBox="1">
            <a:spLocks/>
          </p:cNvSpPr>
          <p:nvPr/>
        </p:nvSpPr>
        <p:spPr>
          <a:xfrm>
            <a:off x="597408" y="1039812"/>
            <a:ext cx="6510338" cy="4778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098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9972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381000">
              <a:lnSpc>
                <a:spcPct val="110000"/>
              </a:lnSpc>
              <a:buClr>
                <a:schemeClr val="dk2"/>
              </a:buClr>
              <a:buSzPts val="2400"/>
              <a:buFont typeface="Noto Sans Symbols"/>
              <a:buChar char="▪"/>
            </a:pPr>
            <a:r>
              <a:rPr lang="en-US" sz="2400" dirty="0">
                <a:solidFill>
                  <a:schemeClr val="dk2"/>
                </a:solidFill>
              </a:rPr>
              <a:t>Chart it…</a:t>
            </a:r>
          </a:p>
          <a:p>
            <a:pPr indent="-228600">
              <a:lnSpc>
                <a:spcPct val="110000"/>
              </a:lnSpc>
              <a:buFont typeface="Noto Sans Symbols"/>
              <a:buNone/>
            </a:pPr>
            <a:endParaRPr lang="en-US" sz="2400" dirty="0">
              <a:solidFill>
                <a:schemeClr val="dk2"/>
              </a:solidFill>
            </a:endParaRPr>
          </a:p>
          <a:p>
            <a:pPr indent="-228600">
              <a:lnSpc>
                <a:spcPct val="110000"/>
              </a:lnSpc>
              <a:buFont typeface="Noto Sans Symbols"/>
              <a:buNone/>
            </a:pPr>
            <a:endParaRPr lang="en-US" sz="2400" dirty="0">
              <a:solidFill>
                <a:schemeClr val="dk2"/>
              </a:solidFill>
            </a:endParaRPr>
          </a:p>
          <a:p>
            <a:pPr marL="0" indent="0">
              <a:lnSpc>
                <a:spcPct val="110000"/>
              </a:lnSpc>
              <a:buFont typeface="Noto Sans Symbols"/>
              <a:buNone/>
            </a:pPr>
            <a:endParaRPr lang="en-US" sz="2400" dirty="0">
              <a:solidFill>
                <a:schemeClr val="dk2"/>
              </a:solidFill>
            </a:endParaRPr>
          </a:p>
          <a:p>
            <a:pPr marL="0" indent="0">
              <a:lnSpc>
                <a:spcPct val="110000"/>
              </a:lnSpc>
              <a:buFont typeface="Noto Sans Symbols"/>
              <a:buNone/>
            </a:pPr>
            <a:endParaRPr lang="en-US" sz="1300" dirty="0">
              <a:solidFill>
                <a:schemeClr val="dk2"/>
              </a:solidFill>
            </a:endParaRPr>
          </a:p>
          <a:p>
            <a:pPr indent="-381000">
              <a:lnSpc>
                <a:spcPct val="110000"/>
              </a:lnSpc>
              <a:buClr>
                <a:schemeClr val="dk2"/>
              </a:buClr>
              <a:buSzPts val="2400"/>
              <a:buFont typeface="Noto Sans Symbols"/>
              <a:buChar char="▪"/>
            </a:pPr>
            <a:endParaRPr lang="en-US" sz="2400" dirty="0">
              <a:solidFill>
                <a:schemeClr val="dk2"/>
              </a:solidFill>
            </a:endParaRPr>
          </a:p>
          <a:p>
            <a:pPr indent="-381000">
              <a:lnSpc>
                <a:spcPct val="110000"/>
              </a:lnSpc>
              <a:buClr>
                <a:schemeClr val="dk2"/>
              </a:buClr>
              <a:buSzPts val="2400"/>
              <a:buFont typeface="Noto Sans Symbols"/>
              <a:buChar char="▪"/>
            </a:pPr>
            <a:endParaRPr lang="en-US" sz="2400" dirty="0">
              <a:solidFill>
                <a:schemeClr val="dk2"/>
              </a:solidFill>
            </a:endParaRPr>
          </a:p>
          <a:p>
            <a:pPr indent="-381000">
              <a:lnSpc>
                <a:spcPct val="110000"/>
              </a:lnSpc>
              <a:buClr>
                <a:schemeClr val="dk2"/>
              </a:buClr>
              <a:buSzPts val="2400"/>
              <a:buFont typeface="Noto Sans Symbols"/>
              <a:buChar char="▪"/>
            </a:pPr>
            <a:r>
              <a:rPr lang="en-US" sz="2400" dirty="0">
                <a:solidFill>
                  <a:schemeClr val="dk2"/>
                </a:solidFill>
              </a:rPr>
              <a:t>Cast a wide net (20 spots available </a:t>
            </a:r>
          </a:p>
          <a:p>
            <a:pPr marL="76200" indent="0">
              <a:lnSpc>
                <a:spcPct val="110000"/>
              </a:lnSpc>
              <a:buClr>
                <a:schemeClr val="dk2"/>
              </a:buClr>
              <a:buSzPts val="2400"/>
              <a:buNone/>
            </a:pPr>
            <a:r>
              <a:rPr lang="en-US" sz="2400" dirty="0">
                <a:solidFill>
                  <a:schemeClr val="dk2"/>
                </a:solidFill>
              </a:rPr>
              <a:t>    on TE App so dive deep/diversify! )</a:t>
            </a:r>
          </a:p>
          <a:p>
            <a:pPr indent="-228600">
              <a:lnSpc>
                <a:spcPct val="110000"/>
              </a:lnSpc>
              <a:buFont typeface="Noto Sans Symbols"/>
              <a:buNone/>
            </a:pPr>
            <a:endParaRPr lang="en-US" sz="1200" dirty="0">
              <a:solidFill>
                <a:schemeClr val="dk2"/>
              </a:solidFill>
            </a:endParaRPr>
          </a:p>
          <a:p>
            <a:pPr lvl="1" indent="-228600">
              <a:buSzPts val="1440"/>
              <a:buFont typeface="Noto Sans Symbols"/>
              <a:buNone/>
            </a:pPr>
            <a:endParaRPr lang="en-US" dirty="0">
              <a:solidFill>
                <a:schemeClr val="accent3"/>
              </a:solidFill>
            </a:endParaRPr>
          </a:p>
          <a:p>
            <a:pPr indent="-228600">
              <a:lnSpc>
                <a:spcPct val="110000"/>
              </a:lnSpc>
              <a:buFont typeface="Noto Sans Symbols"/>
              <a:buNone/>
            </a:pPr>
            <a:endParaRPr lang="en-US" dirty="0">
              <a:solidFill>
                <a:schemeClr val="dk2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F4B4EE5-D21B-E5CE-9079-BB756F566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916529"/>
              </p:ext>
            </p:extLst>
          </p:nvPr>
        </p:nvGraphicFramePr>
        <p:xfrm>
          <a:off x="918616" y="1769393"/>
          <a:ext cx="8289762" cy="2286040"/>
        </p:xfrm>
        <a:graphic>
          <a:graphicData uri="http://schemas.openxmlformats.org/drawingml/2006/table">
            <a:tbl>
              <a:tblPr firstRow="1" bandRow="1"/>
              <a:tblGrid>
                <a:gridCol w="1381627">
                  <a:extLst>
                    <a:ext uri="{9D8B030D-6E8A-4147-A177-3AD203B41FA5}">
                      <a16:colId xmlns:a16="http://schemas.microsoft.com/office/drawing/2014/main" val="4308601"/>
                    </a:ext>
                  </a:extLst>
                </a:gridCol>
                <a:gridCol w="1230400">
                  <a:extLst>
                    <a:ext uri="{9D8B030D-6E8A-4147-A177-3AD203B41FA5}">
                      <a16:colId xmlns:a16="http://schemas.microsoft.com/office/drawing/2014/main" val="350948263"/>
                    </a:ext>
                  </a:extLst>
                </a:gridCol>
                <a:gridCol w="1532854">
                  <a:extLst>
                    <a:ext uri="{9D8B030D-6E8A-4147-A177-3AD203B41FA5}">
                      <a16:colId xmlns:a16="http://schemas.microsoft.com/office/drawing/2014/main" val="2612052431"/>
                    </a:ext>
                  </a:extLst>
                </a:gridCol>
                <a:gridCol w="1381627">
                  <a:extLst>
                    <a:ext uri="{9D8B030D-6E8A-4147-A177-3AD203B41FA5}">
                      <a16:colId xmlns:a16="http://schemas.microsoft.com/office/drawing/2014/main" val="2612490397"/>
                    </a:ext>
                  </a:extLst>
                </a:gridCol>
                <a:gridCol w="1303558">
                  <a:extLst>
                    <a:ext uri="{9D8B030D-6E8A-4147-A177-3AD203B41FA5}">
                      <a16:colId xmlns:a16="http://schemas.microsoft.com/office/drawing/2014/main" val="1262172739"/>
                    </a:ext>
                  </a:extLst>
                </a:gridCol>
                <a:gridCol w="1459696">
                  <a:extLst>
                    <a:ext uri="{9D8B030D-6E8A-4147-A177-3AD203B41FA5}">
                      <a16:colId xmlns:a16="http://schemas.microsoft.com/office/drawing/2014/main" val="26086670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School</a:t>
                      </a:r>
                      <a:endParaRPr sz="1400" b="1" u="none" strike="noStrike" cap="none" dirty="0">
                        <a:solidFill>
                          <a:schemeClr val="bg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Admissions Deadline</a:t>
                      </a:r>
                      <a:endParaRPr sz="1400" b="1" u="none" strike="noStrike" cap="none" dirty="0">
                        <a:solidFill>
                          <a:schemeClr val="bg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 Import App Deadline</a:t>
                      </a:r>
                      <a:endParaRPr sz="1400" b="1" u="none" strike="noStrike" cap="none" dirty="0">
                        <a:solidFill>
                          <a:schemeClr val="bg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 Scholarship Amount</a:t>
                      </a:r>
                      <a:endParaRPr sz="1400" b="1" u="none" strike="noStrike" cap="none" dirty="0">
                        <a:solidFill>
                          <a:schemeClr val="bg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FAFSA/CSS Profile?</a:t>
                      </a:r>
                      <a:endParaRPr sz="1400" b="1" u="none" strike="noStrike" cap="none" dirty="0">
                        <a:solidFill>
                          <a:schemeClr val="bg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TELO</a:t>
                      </a:r>
                      <a:endParaRPr sz="1400" b="1" u="none" strike="noStrike" cap="none" dirty="0">
                        <a:solidFill>
                          <a:schemeClr val="bg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993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Syracuse University</a:t>
                      </a:r>
                      <a:endParaRPr sz="14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12/1/26</a:t>
                      </a:r>
                      <a:endParaRPr sz="14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4/14/27</a:t>
                      </a:r>
                      <a:endParaRPr sz="14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 Set Rate</a:t>
                      </a:r>
                      <a:endParaRPr sz="14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No</a:t>
                      </a:r>
                      <a:endParaRPr sz="1400" u="none" strike="noStrike" cap="none" dirty="0">
                        <a:solidFill>
                          <a:schemeClr val="dk2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test@test.edu</a:t>
                      </a:r>
                      <a:endParaRPr sz="14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166745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Tulane University</a:t>
                      </a:r>
                      <a:endParaRPr sz="14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12/1/26</a:t>
                      </a:r>
                      <a:endParaRPr sz="14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1/1/27</a:t>
                      </a:r>
                      <a:endParaRPr sz="14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$48,279</a:t>
                      </a:r>
                      <a:endParaRPr sz="14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Yes (FAFSA)</a:t>
                      </a:r>
                      <a:endParaRPr sz="14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test2@test.edu</a:t>
                      </a:r>
                      <a:endParaRPr sz="14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4290985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Ithaca College</a:t>
                      </a:r>
                      <a:endParaRPr sz="14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12/15/26</a:t>
                      </a:r>
                      <a:endParaRPr sz="14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2/1/27</a:t>
                      </a:r>
                      <a:endParaRPr sz="14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Full Tuition</a:t>
                      </a:r>
                      <a:endParaRPr sz="14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Yes (FAFSA &amp; CSS Profile)</a:t>
                      </a:r>
                      <a:endParaRPr sz="14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test3@test.edu</a:t>
                      </a:r>
                      <a:endParaRPr sz="1400" u="none" strike="noStrike" cap="non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3511587419"/>
                  </a:ext>
                </a:extLst>
              </a:tr>
            </a:tbl>
          </a:graphicData>
        </a:graphic>
      </p:graphicFrame>
      <p:pic>
        <p:nvPicPr>
          <p:cNvPr id="7" name="Google Shape;549;p48" descr="Freediver swim in the sea">
            <a:extLst>
              <a:ext uri="{FF2B5EF4-FFF2-40B4-BE49-F238E27FC236}">
                <a16:creationId xmlns:a16="http://schemas.microsoft.com/office/drawing/2014/main" id="{DF1EE6D2-E953-08A8-575D-7F72FF654DC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2648"/>
          <a:stretch/>
        </p:blipFill>
        <p:spPr>
          <a:xfrm>
            <a:off x="6328315" y="4227252"/>
            <a:ext cx="3032169" cy="19751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2201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101BBAA2-EBC7-F7B6-9BF5-C6244BDF7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">
            <a:extLst>
              <a:ext uri="{FF2B5EF4-FFF2-40B4-BE49-F238E27FC236}">
                <a16:creationId xmlns:a16="http://schemas.microsoft.com/office/drawing/2014/main" id="{99B98071-4355-7952-A9DE-CFCE350ACB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2798" y="260192"/>
            <a:ext cx="8596668" cy="732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>
                <a:solidFill>
                  <a:srgbClr val="003E79"/>
                </a:solidFill>
                <a:latin typeface="Open Sans"/>
                <a:ea typeface="Open Sans"/>
                <a:cs typeface="Open Sans"/>
                <a:sym typeface="Open Sans"/>
              </a:rPr>
              <a:t>Tips from TE Parents</a:t>
            </a:r>
            <a:endParaRPr dirty="0"/>
          </a:p>
        </p:txBody>
      </p:sp>
      <p:sp>
        <p:nvSpPr>
          <p:cNvPr id="135" name="Google Shape;135;p1">
            <a:extLst>
              <a:ext uri="{FF2B5EF4-FFF2-40B4-BE49-F238E27FC236}">
                <a16:creationId xmlns:a16="http://schemas.microsoft.com/office/drawing/2014/main" id="{01E7BFBE-78A9-7A06-8281-6C21610FAD9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2798" y="1635836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1">
            <a:extLst>
              <a:ext uri="{FF2B5EF4-FFF2-40B4-BE49-F238E27FC236}">
                <a16:creationId xmlns:a16="http://schemas.microsoft.com/office/drawing/2014/main" id="{2B1EF521-32B5-EAA0-AE28-FAFEEA0500D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14</a:t>
            </a:fld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C3A790-40D1-616B-C066-32CB8A23D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721" y="1203530"/>
            <a:ext cx="9061648" cy="431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252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C60C72A5-C5B9-817B-F98A-9E16A390F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">
            <a:extLst>
              <a:ext uri="{FF2B5EF4-FFF2-40B4-BE49-F238E27FC236}">
                <a16:creationId xmlns:a16="http://schemas.microsoft.com/office/drawing/2014/main" id="{079077B3-0D7E-A288-3A2A-A11F4EE01F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1710" y="263043"/>
            <a:ext cx="8596668" cy="732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>
                <a:solidFill>
                  <a:srgbClr val="003E79"/>
                </a:solidFill>
                <a:latin typeface="Open Sans"/>
                <a:ea typeface="Open Sans"/>
                <a:cs typeface="Open Sans"/>
                <a:sym typeface="Open Sans"/>
              </a:rPr>
              <a:t>TE FAQs</a:t>
            </a:r>
            <a:endParaRPr dirty="0"/>
          </a:p>
        </p:txBody>
      </p:sp>
      <p:sp>
        <p:nvSpPr>
          <p:cNvPr id="135" name="Google Shape;135;p1">
            <a:extLst>
              <a:ext uri="{FF2B5EF4-FFF2-40B4-BE49-F238E27FC236}">
                <a16:creationId xmlns:a16="http://schemas.microsoft.com/office/drawing/2014/main" id="{A6FFAA0E-6BE0-D9EC-A7B0-E20B23A542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2798" y="1635836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1">
            <a:extLst>
              <a:ext uri="{FF2B5EF4-FFF2-40B4-BE49-F238E27FC236}">
                <a16:creationId xmlns:a16="http://schemas.microsoft.com/office/drawing/2014/main" id="{2BE4D836-77C6-2267-2F2C-6CD98A42465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15</a:t>
            </a:fld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E60393-EB51-956D-6585-96BE6028D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631" y="995228"/>
            <a:ext cx="8878825" cy="30387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B0ED07-8BF6-040B-1656-6ECA80C376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9330" y="4114800"/>
            <a:ext cx="6715125" cy="2125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068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7644E8AB-49EF-3788-535A-88411BA83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">
            <a:extLst>
              <a:ext uri="{FF2B5EF4-FFF2-40B4-BE49-F238E27FC236}">
                <a16:creationId xmlns:a16="http://schemas.microsoft.com/office/drawing/2014/main" id="{D769E8D3-A84E-746B-3633-CDBE9383AC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1710" y="330511"/>
            <a:ext cx="8596668" cy="732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Tips from TE Central</a:t>
            </a:r>
            <a:endParaRPr dirty="0"/>
          </a:p>
        </p:txBody>
      </p:sp>
      <p:sp>
        <p:nvSpPr>
          <p:cNvPr id="135" name="Google Shape;135;p1">
            <a:extLst>
              <a:ext uri="{FF2B5EF4-FFF2-40B4-BE49-F238E27FC236}">
                <a16:creationId xmlns:a16="http://schemas.microsoft.com/office/drawing/2014/main" id="{B7111D35-478A-6BE3-EF81-D2E8EC9EC8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2798" y="1635836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1">
            <a:extLst>
              <a:ext uri="{FF2B5EF4-FFF2-40B4-BE49-F238E27FC236}">
                <a16:creationId xmlns:a16="http://schemas.microsoft.com/office/drawing/2014/main" id="{36F178E1-F5A8-398E-504E-3BF7DC2CE99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16</a:t>
            </a:fld>
            <a:endParaRPr dirty="0"/>
          </a:p>
        </p:txBody>
      </p:sp>
      <p:sp>
        <p:nvSpPr>
          <p:cNvPr id="5" name="Google Shape;595;p48">
            <a:extLst>
              <a:ext uri="{FF2B5EF4-FFF2-40B4-BE49-F238E27FC236}">
                <a16:creationId xmlns:a16="http://schemas.microsoft.com/office/drawing/2014/main" id="{8A1C155C-73A2-877A-2C9B-FA4F6C2E22C3}"/>
              </a:ext>
            </a:extLst>
          </p:cNvPr>
          <p:cNvSpPr/>
          <p:nvPr/>
        </p:nvSpPr>
        <p:spPr>
          <a:xfrm>
            <a:off x="487045" y="1221741"/>
            <a:ext cx="5227956" cy="477817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003E7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203200" tIns="152400" rIns="1524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Key reminders</a:t>
            </a:r>
            <a:endParaRPr sz="1800" b="1" i="0" u="none" strike="noStrike" cap="none" dirty="0">
              <a:solidFill>
                <a:schemeClr val="accent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rgbClr val="003E7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4D4D4D"/>
                </a:solidFill>
                <a:latin typeface="Open Sans"/>
                <a:ea typeface="Open Sans"/>
                <a:cs typeface="Open Sans"/>
                <a:sym typeface="Open Sans"/>
              </a:rPr>
              <a:t>• Diversify your list and keep an open mind.</a:t>
            </a:r>
            <a:endParaRPr sz="1600" b="0" i="0" u="none" strike="noStrike" cap="none" dirty="0">
              <a:solidFill>
                <a:srgbClr val="4D4D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4D4D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4D4D4D"/>
                </a:solidFill>
                <a:latin typeface="Open Sans"/>
                <a:ea typeface="Open Sans"/>
                <a:cs typeface="Open Sans"/>
                <a:sym typeface="Open Sans"/>
              </a:rPr>
              <a:t>• Set expectations early—awards can be competitive.</a:t>
            </a:r>
            <a:endParaRPr sz="1600" b="0" i="0" u="none" strike="noStrike" cap="none" dirty="0">
              <a:solidFill>
                <a:srgbClr val="4D4D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4D4D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4D4D4D"/>
                </a:solidFill>
                <a:latin typeface="Open Sans"/>
                <a:ea typeface="Open Sans"/>
                <a:cs typeface="Open Sans"/>
                <a:sym typeface="Open Sans"/>
              </a:rPr>
              <a:t>• Plot multiple paths (use up to 20 slots).</a:t>
            </a:r>
            <a:endParaRPr sz="1600" b="0" i="0" u="none" strike="noStrike" cap="none" dirty="0">
              <a:solidFill>
                <a:srgbClr val="4D4D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4D4D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4D4D4D"/>
                </a:solidFill>
                <a:latin typeface="Open Sans"/>
                <a:ea typeface="Open Sans"/>
                <a:cs typeface="Open Sans"/>
                <a:sym typeface="Open Sans"/>
              </a:rPr>
              <a:t>• Check your TE account regularly for updates (students do NOT get auto-emails when schools update their TE status!)</a:t>
            </a:r>
            <a:endParaRPr sz="1600" b="0" i="0" u="none" strike="noStrike" cap="none" dirty="0">
              <a:solidFill>
                <a:srgbClr val="4D4D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4D4D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4D4D4D"/>
                </a:solidFill>
                <a:latin typeface="Open Sans"/>
                <a:ea typeface="Open Sans"/>
                <a:cs typeface="Open Sans"/>
                <a:sym typeface="Open Sans"/>
              </a:rPr>
              <a:t>• Prepare to pivot quickly if timelines shift.</a:t>
            </a:r>
            <a:endParaRPr sz="1600" b="0" i="0" u="none" strike="noStrike" cap="none" dirty="0">
              <a:solidFill>
                <a:srgbClr val="4D4D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4D4D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4D4D4D"/>
                </a:solidFill>
                <a:latin typeface="Open Sans"/>
                <a:ea typeface="Open Sans"/>
                <a:cs typeface="Open Sans"/>
                <a:sym typeface="Open Sans"/>
              </a:rPr>
              <a:t>• Stay in touch with Export + Import TELOs.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4D4D4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4D4D4D"/>
                </a:solidFill>
                <a:latin typeface="Open Sans"/>
                <a:ea typeface="Open Sans"/>
                <a:cs typeface="Open Sans"/>
                <a:sym typeface="Open Sans"/>
              </a:rPr>
              <a:t>• Help your students stay the course!</a:t>
            </a:r>
            <a:endParaRPr sz="1600" b="0" i="0" u="none" strike="noStrike" cap="none" dirty="0">
              <a:solidFill>
                <a:srgbClr val="4D4D4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39CB21-9616-675B-E5EC-77ABF1BB1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8825" y="1181951"/>
            <a:ext cx="3619499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152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D4005914-ECB8-9FE4-BE04-CA6CFD634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">
            <a:extLst>
              <a:ext uri="{FF2B5EF4-FFF2-40B4-BE49-F238E27FC236}">
                <a16:creationId xmlns:a16="http://schemas.microsoft.com/office/drawing/2014/main" id="{266329C7-6F10-007C-06D5-433FBD7D7C9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1710" y="245259"/>
            <a:ext cx="8596668" cy="732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>
                <a:solidFill>
                  <a:srgbClr val="003E79"/>
                </a:solidFill>
                <a:latin typeface="Open Sans"/>
                <a:ea typeface="Open Sans"/>
                <a:cs typeface="Open Sans"/>
                <a:sym typeface="Open Sans"/>
              </a:rPr>
              <a:t>Potential Detours</a:t>
            </a:r>
            <a:endParaRPr dirty="0"/>
          </a:p>
        </p:txBody>
      </p:sp>
      <p:sp>
        <p:nvSpPr>
          <p:cNvPr id="135" name="Google Shape;135;p1">
            <a:extLst>
              <a:ext uri="{FF2B5EF4-FFF2-40B4-BE49-F238E27FC236}">
                <a16:creationId xmlns:a16="http://schemas.microsoft.com/office/drawing/2014/main" id="{453E50F4-7756-A13D-26B1-6D87063F30D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2798" y="1635836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1">
            <a:extLst>
              <a:ext uri="{FF2B5EF4-FFF2-40B4-BE49-F238E27FC236}">
                <a16:creationId xmlns:a16="http://schemas.microsoft.com/office/drawing/2014/main" id="{3219EB03-99E9-729B-545F-85C3C2F1730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17</a:t>
            </a:fld>
            <a:endParaRPr dirty="0"/>
          </a:p>
        </p:txBody>
      </p:sp>
      <p:sp>
        <p:nvSpPr>
          <p:cNvPr id="5" name="Google Shape;651;p44">
            <a:extLst>
              <a:ext uri="{FF2B5EF4-FFF2-40B4-BE49-F238E27FC236}">
                <a16:creationId xmlns:a16="http://schemas.microsoft.com/office/drawing/2014/main" id="{65BC248B-3079-1E27-83A3-394DA4524CE5}"/>
              </a:ext>
            </a:extLst>
          </p:cNvPr>
          <p:cNvSpPr/>
          <p:nvPr/>
        </p:nvSpPr>
        <p:spPr>
          <a:xfrm>
            <a:off x="1704211" y="1103243"/>
            <a:ext cx="6108419" cy="420000"/>
          </a:xfrm>
          <a:prstGeom prst="roundRect">
            <a:avLst>
              <a:gd name="adj" fmla="val 16667"/>
            </a:avLst>
          </a:prstGeom>
          <a:solidFill>
            <a:srgbClr val="E7F0FA"/>
          </a:solidFill>
          <a:ln w="9525" cap="flat" cmpd="sng">
            <a:solidFill>
              <a:srgbClr val="E7F0F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Special situations to know before you apply for TE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652;p44">
            <a:extLst>
              <a:ext uri="{FF2B5EF4-FFF2-40B4-BE49-F238E27FC236}">
                <a16:creationId xmlns:a16="http://schemas.microsoft.com/office/drawing/2014/main" id="{FE75A15B-7252-7F27-2259-259B848F4637}"/>
              </a:ext>
            </a:extLst>
          </p:cNvPr>
          <p:cNvSpPr/>
          <p:nvPr/>
        </p:nvSpPr>
        <p:spPr>
          <a:xfrm>
            <a:off x="572798" y="1923967"/>
            <a:ext cx="5071000" cy="105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003E7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127000" tIns="101600" rIns="127000" bIns="1016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003E79"/>
                </a:solidFill>
                <a:latin typeface="Open Sans"/>
                <a:ea typeface="Open Sans"/>
                <a:cs typeface="Open Sans"/>
                <a:sym typeface="Open Sans"/>
              </a:rPr>
              <a:t>Student Decides to Transfer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4D4D4D"/>
                </a:solidFill>
                <a:latin typeface="Open Sans"/>
                <a:ea typeface="Open Sans"/>
                <a:cs typeface="Open Sans"/>
                <a:sym typeface="Open Sans"/>
              </a:rPr>
              <a:t>Log into the TE account and select “Create Transfer Application.”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654;p44">
            <a:extLst>
              <a:ext uri="{FF2B5EF4-FFF2-40B4-BE49-F238E27FC236}">
                <a16:creationId xmlns:a16="http://schemas.microsoft.com/office/drawing/2014/main" id="{730D88DF-464A-4278-28E0-0F194F95F17A}"/>
              </a:ext>
            </a:extLst>
          </p:cNvPr>
          <p:cNvSpPr/>
          <p:nvPr/>
        </p:nvSpPr>
        <p:spPr>
          <a:xfrm>
            <a:off x="5900960" y="1923967"/>
            <a:ext cx="5071000" cy="105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003E7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127000" tIns="101600" rIns="127000" bIns="1016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003E79"/>
                </a:solidFill>
                <a:latin typeface="Open Sans"/>
                <a:ea typeface="Open Sans"/>
                <a:cs typeface="Open Sans"/>
                <a:sym typeface="Open Sans"/>
              </a:rPr>
              <a:t>Student Takes Leave of Absence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4D4D4D"/>
                </a:solidFill>
                <a:latin typeface="Open Sans"/>
                <a:ea typeface="Open Sans"/>
                <a:cs typeface="Open Sans"/>
                <a:sym typeface="Open Sans"/>
              </a:rPr>
              <a:t>Check with the Import TELO. If LOA is &gt;9 months, a new TE EZ‑Application may be required.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656;p44">
            <a:extLst>
              <a:ext uri="{FF2B5EF4-FFF2-40B4-BE49-F238E27FC236}">
                <a16:creationId xmlns:a16="http://schemas.microsoft.com/office/drawing/2014/main" id="{AD2038D2-EBE5-AD30-19DE-8C35400AFC7B}"/>
              </a:ext>
            </a:extLst>
          </p:cNvPr>
          <p:cNvSpPr/>
          <p:nvPr/>
        </p:nvSpPr>
        <p:spPr>
          <a:xfrm>
            <a:off x="572798" y="3190358"/>
            <a:ext cx="5071000" cy="129077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003E7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127000" tIns="101600" rIns="127000" bIns="1016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003E79"/>
                </a:solidFill>
                <a:latin typeface="Open Sans"/>
                <a:ea typeface="Open Sans"/>
                <a:cs typeface="Open Sans"/>
                <a:sym typeface="Open Sans"/>
              </a:rPr>
              <a:t>Parent Separates from </a:t>
            </a:r>
            <a:r>
              <a:rPr lang="en-US" sz="1600" b="1" dirty="0">
                <a:solidFill>
                  <a:srgbClr val="003E79"/>
                </a:solidFill>
                <a:latin typeface="Open Sans"/>
                <a:ea typeface="Open Sans"/>
                <a:cs typeface="Open Sans"/>
                <a:sym typeface="Open Sans"/>
              </a:rPr>
              <a:t>E</a:t>
            </a:r>
            <a:r>
              <a:rPr lang="en-US" sz="1600" b="1" i="0" u="none" strike="noStrike" cap="none" dirty="0">
                <a:solidFill>
                  <a:srgbClr val="003E79"/>
                </a:solidFill>
                <a:latin typeface="Open Sans"/>
                <a:ea typeface="Open Sans"/>
                <a:cs typeface="Open Sans"/>
                <a:sym typeface="Open Sans"/>
              </a:rPr>
              <a:t>mployment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4D4D4D"/>
                </a:solidFill>
                <a:latin typeface="Open Sans"/>
                <a:ea typeface="Open Sans"/>
                <a:cs typeface="Open Sans"/>
                <a:sym typeface="Open Sans"/>
              </a:rPr>
              <a:t>Confirm when eligibility ends with the Export TELO. Export TELO updates the system which triggers notification to Import TELO.</a:t>
            </a:r>
            <a:endParaRPr sz="1600" b="0" i="0" u="none" strike="noStrike" cap="none" dirty="0">
              <a:solidFill>
                <a:srgbClr val="4D4D4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" name="Google Shape;661;p44">
            <a:extLst>
              <a:ext uri="{FF2B5EF4-FFF2-40B4-BE49-F238E27FC236}">
                <a16:creationId xmlns:a16="http://schemas.microsoft.com/office/drawing/2014/main" id="{16588766-5A7A-3763-6B9F-2771D7765AF0}"/>
              </a:ext>
            </a:extLst>
          </p:cNvPr>
          <p:cNvSpPr/>
          <p:nvPr/>
        </p:nvSpPr>
        <p:spPr>
          <a:xfrm>
            <a:off x="572798" y="4706316"/>
            <a:ext cx="5071000" cy="118241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003E7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127000" tIns="101600" rIns="127000" bIns="1016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003E79"/>
                </a:solidFill>
                <a:latin typeface="Open Sans"/>
                <a:ea typeface="Open Sans"/>
                <a:cs typeface="Open Sans"/>
                <a:sym typeface="Open Sans"/>
              </a:rPr>
              <a:t>Five‑year programs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4D4D4D"/>
                </a:solidFill>
                <a:latin typeface="Open Sans"/>
                <a:ea typeface="Open Sans"/>
                <a:cs typeface="Open Sans"/>
                <a:sym typeface="Open Sans"/>
              </a:rPr>
              <a:t>Most awards are up to 8 semesters—ask about extensions if needed.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658;p44">
            <a:extLst>
              <a:ext uri="{FF2B5EF4-FFF2-40B4-BE49-F238E27FC236}">
                <a16:creationId xmlns:a16="http://schemas.microsoft.com/office/drawing/2014/main" id="{6A2E552C-8814-2E4E-6C3C-2FB89BD10595}"/>
              </a:ext>
            </a:extLst>
          </p:cNvPr>
          <p:cNvSpPr/>
          <p:nvPr/>
        </p:nvSpPr>
        <p:spPr>
          <a:xfrm>
            <a:off x="5900960" y="3190358"/>
            <a:ext cx="5071000" cy="129077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003E7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127000" tIns="101600" rIns="127000" bIns="1016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dirty="0">
                <a:solidFill>
                  <a:srgbClr val="003E79"/>
                </a:solidFill>
                <a:latin typeface="Open Sans"/>
                <a:ea typeface="Open Sans"/>
                <a:cs typeface="Open Sans"/>
                <a:sym typeface="Open Sans"/>
              </a:rPr>
              <a:t>Student Enrolled FT in S</a:t>
            </a:r>
            <a:r>
              <a:rPr lang="en-US" sz="1600" b="1" i="0" u="none" strike="noStrike" cap="none" dirty="0">
                <a:solidFill>
                  <a:srgbClr val="003E79"/>
                </a:solidFill>
                <a:latin typeface="Open Sans"/>
                <a:ea typeface="Open Sans"/>
                <a:cs typeface="Open Sans"/>
                <a:sym typeface="Open Sans"/>
              </a:rPr>
              <a:t>ummer School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4D4D4D"/>
                </a:solidFill>
                <a:latin typeface="Open Sans"/>
                <a:ea typeface="Open Sans"/>
                <a:cs typeface="Open Sans"/>
                <a:sym typeface="Open Sans"/>
              </a:rPr>
              <a:t>TE often applies to fall/spring only—check the offer letter and verify with Import TELO.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11251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BD5CC7CF-F685-D887-DBB8-2CD0947D0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">
            <a:extLst>
              <a:ext uri="{FF2B5EF4-FFF2-40B4-BE49-F238E27FC236}">
                <a16:creationId xmlns:a16="http://schemas.microsoft.com/office/drawing/2014/main" id="{137AC0AA-E892-68A7-F98E-B5B41EF9DC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1710" y="253381"/>
            <a:ext cx="8596668" cy="732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>
                <a:solidFill>
                  <a:schemeClr val="dk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Questions to Consider if Offered TE</a:t>
            </a:r>
            <a:endParaRPr dirty="0"/>
          </a:p>
        </p:txBody>
      </p:sp>
      <p:sp>
        <p:nvSpPr>
          <p:cNvPr id="135" name="Google Shape;135;p1">
            <a:extLst>
              <a:ext uri="{FF2B5EF4-FFF2-40B4-BE49-F238E27FC236}">
                <a16:creationId xmlns:a16="http://schemas.microsoft.com/office/drawing/2014/main" id="{0257D38F-8752-81BF-B39B-060A3BD1B4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2798" y="1635836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1">
            <a:extLst>
              <a:ext uri="{FF2B5EF4-FFF2-40B4-BE49-F238E27FC236}">
                <a16:creationId xmlns:a16="http://schemas.microsoft.com/office/drawing/2014/main" id="{D5E8E644-8AC7-66B2-FA28-4923E5CAB04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18</a:t>
            </a:fld>
            <a:endParaRPr dirty="0"/>
          </a:p>
        </p:txBody>
      </p:sp>
      <p:sp>
        <p:nvSpPr>
          <p:cNvPr id="3" name="Google Shape;629;p9">
            <a:extLst>
              <a:ext uri="{FF2B5EF4-FFF2-40B4-BE49-F238E27FC236}">
                <a16:creationId xmlns:a16="http://schemas.microsoft.com/office/drawing/2014/main" id="{92E414CB-9F69-F4D2-6817-F71A1D63A550}"/>
              </a:ext>
            </a:extLst>
          </p:cNvPr>
          <p:cNvSpPr/>
          <p:nvPr/>
        </p:nvSpPr>
        <p:spPr>
          <a:xfrm>
            <a:off x="764110" y="1243703"/>
            <a:ext cx="3057832" cy="13208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accent3"/>
          </a:solidFill>
          <a:ln w="25400" cap="flat" cmpd="sng">
            <a:solidFill>
              <a:srgbClr val="001A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study abroad covered?</a:t>
            </a:r>
            <a:endParaRPr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Google Shape;630;p9">
            <a:extLst>
              <a:ext uri="{FF2B5EF4-FFF2-40B4-BE49-F238E27FC236}">
                <a16:creationId xmlns:a16="http://schemas.microsoft.com/office/drawing/2014/main" id="{783A3B49-3513-8399-7865-539FFE9DE0BB}"/>
              </a:ext>
            </a:extLst>
          </p:cNvPr>
          <p:cNvSpPr/>
          <p:nvPr/>
        </p:nvSpPr>
        <p:spPr>
          <a:xfrm>
            <a:off x="4850230" y="1048953"/>
            <a:ext cx="3057832" cy="13208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25400" cap="flat" cmpd="sng">
            <a:solidFill>
              <a:srgbClr val="001A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if a leave of absence is required?</a:t>
            </a:r>
            <a:endParaRPr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Google Shape;631;p9">
            <a:extLst>
              <a:ext uri="{FF2B5EF4-FFF2-40B4-BE49-F238E27FC236}">
                <a16:creationId xmlns:a16="http://schemas.microsoft.com/office/drawing/2014/main" id="{1666B1ED-46C3-6E5D-D7C9-0065AF465775}"/>
              </a:ext>
            </a:extLst>
          </p:cNvPr>
          <p:cNvSpPr/>
          <p:nvPr/>
        </p:nvSpPr>
        <p:spPr>
          <a:xfrm>
            <a:off x="2628140" y="2768600"/>
            <a:ext cx="3057832" cy="13208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25400" cap="flat" cmpd="sng">
            <a:solidFill>
              <a:srgbClr val="001A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there any associated TE fees?</a:t>
            </a:r>
            <a:endParaRPr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Google Shape;634;p9">
            <a:extLst>
              <a:ext uri="{FF2B5EF4-FFF2-40B4-BE49-F238E27FC236}">
                <a16:creationId xmlns:a16="http://schemas.microsoft.com/office/drawing/2014/main" id="{53F4A471-BE52-689A-6192-46AC65BC717F}"/>
              </a:ext>
            </a:extLst>
          </p:cNvPr>
          <p:cNvSpPr/>
          <p:nvPr/>
        </p:nvSpPr>
        <p:spPr>
          <a:xfrm>
            <a:off x="6150546" y="2486440"/>
            <a:ext cx="3057832" cy="13208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accent3"/>
          </a:solidFill>
          <a:ln w="25400" cap="flat" cmpd="sng">
            <a:solidFill>
              <a:srgbClr val="001A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if </a:t>
            </a:r>
            <a:r>
              <a:rPr lang="en-US" b="1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need more than 8 semesters to graduate?</a:t>
            </a:r>
            <a:endParaRPr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Google Shape;632;p9">
            <a:extLst>
              <a:ext uri="{FF2B5EF4-FFF2-40B4-BE49-F238E27FC236}">
                <a16:creationId xmlns:a16="http://schemas.microsoft.com/office/drawing/2014/main" id="{FFF205B4-242A-2B97-1A70-92D151F3C33A}"/>
              </a:ext>
            </a:extLst>
          </p:cNvPr>
          <p:cNvSpPr/>
          <p:nvPr/>
        </p:nvSpPr>
        <p:spPr>
          <a:xfrm>
            <a:off x="764110" y="4628419"/>
            <a:ext cx="3057832" cy="13208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accent3"/>
          </a:solidFill>
          <a:ln w="25400" cap="flat" cmpd="sng">
            <a:solidFill>
              <a:srgbClr val="001A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there a maximum </a:t>
            </a:r>
            <a:r>
              <a:rPr lang="en-US" b="1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number 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credits per term covered </a:t>
            </a:r>
            <a:r>
              <a:rPr lang="en-US" b="1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award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Google Shape;633;p9">
            <a:extLst>
              <a:ext uri="{FF2B5EF4-FFF2-40B4-BE49-F238E27FC236}">
                <a16:creationId xmlns:a16="http://schemas.microsoft.com/office/drawing/2014/main" id="{26811B29-7B26-EA37-ED90-A5A398B0B13C}"/>
              </a:ext>
            </a:extLst>
          </p:cNvPr>
          <p:cNvSpPr/>
          <p:nvPr/>
        </p:nvSpPr>
        <p:spPr>
          <a:xfrm>
            <a:off x="5467207" y="4429147"/>
            <a:ext cx="3057832" cy="13208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accent1"/>
          </a:solidFill>
          <a:ln w="25400" cap="flat" cmpd="sng">
            <a:solidFill>
              <a:srgbClr val="001A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Does the award amount change each year?</a:t>
            </a:r>
            <a:endParaRPr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9515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F0E4A0CB-4A40-F884-9B29-4E412237D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">
            <a:extLst>
              <a:ext uri="{FF2B5EF4-FFF2-40B4-BE49-F238E27FC236}">
                <a16:creationId xmlns:a16="http://schemas.microsoft.com/office/drawing/2014/main" id="{C2EE41ED-47F3-9508-489F-BA3970F5C1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2798" y="203594"/>
            <a:ext cx="8596668" cy="732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Next Steps</a:t>
            </a:r>
            <a:endParaRPr dirty="0"/>
          </a:p>
        </p:txBody>
      </p:sp>
      <p:sp>
        <p:nvSpPr>
          <p:cNvPr id="135" name="Google Shape;135;p1">
            <a:extLst>
              <a:ext uri="{FF2B5EF4-FFF2-40B4-BE49-F238E27FC236}">
                <a16:creationId xmlns:a16="http://schemas.microsoft.com/office/drawing/2014/main" id="{F1C7619B-27C5-C923-C3FD-9A97E10B67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2798" y="1635836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1">
            <a:extLst>
              <a:ext uri="{FF2B5EF4-FFF2-40B4-BE49-F238E27FC236}">
                <a16:creationId xmlns:a16="http://schemas.microsoft.com/office/drawing/2014/main" id="{7C017202-C276-6F78-1AB2-59EC7FCD9FD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19</a:t>
            </a:fld>
            <a:endParaRPr dirty="0"/>
          </a:p>
        </p:txBody>
      </p:sp>
      <p:sp>
        <p:nvSpPr>
          <p:cNvPr id="2" name="Google Shape;603;p8">
            <a:extLst>
              <a:ext uri="{FF2B5EF4-FFF2-40B4-BE49-F238E27FC236}">
                <a16:creationId xmlns:a16="http://schemas.microsoft.com/office/drawing/2014/main" id="{460E6721-CF42-6ECC-107B-0E424AE4350E}"/>
              </a:ext>
            </a:extLst>
          </p:cNvPr>
          <p:cNvSpPr txBox="1">
            <a:spLocks/>
          </p:cNvSpPr>
          <p:nvPr/>
        </p:nvSpPr>
        <p:spPr>
          <a:xfrm>
            <a:off x="611710" y="1263193"/>
            <a:ext cx="5749800" cy="47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320040">
              <a:lnSpc>
                <a:spcPct val="110000"/>
              </a:lnSpc>
              <a:buSzPts val="1440"/>
              <a:buFont typeface="Noto Sans Symbols"/>
              <a:buChar char="▪"/>
            </a:pPr>
            <a:r>
              <a:rPr lang="en-US" dirty="0"/>
              <a:t>Check TE account regularly </a:t>
            </a:r>
          </a:p>
          <a:p>
            <a:pPr marL="137160" indent="0">
              <a:lnSpc>
                <a:spcPct val="110000"/>
              </a:lnSpc>
              <a:buSzPts val="1440"/>
            </a:pPr>
            <a:r>
              <a:rPr lang="en-US" dirty="0"/>
              <a:t>    for status updates; add and </a:t>
            </a:r>
          </a:p>
          <a:p>
            <a:pPr marL="137160" indent="0">
              <a:lnSpc>
                <a:spcPct val="110000"/>
              </a:lnSpc>
              <a:buSzPts val="1440"/>
            </a:pPr>
            <a:r>
              <a:rPr lang="en-US" dirty="0"/>
              <a:t>    remove schools as needed</a:t>
            </a:r>
          </a:p>
          <a:p>
            <a:pPr>
              <a:lnSpc>
                <a:spcPct val="110000"/>
              </a:lnSpc>
              <a:buSzPts val="1440"/>
            </a:pPr>
            <a:endParaRPr lang="en-US" dirty="0"/>
          </a:p>
          <a:p>
            <a:pPr indent="-320040">
              <a:lnSpc>
                <a:spcPct val="110000"/>
              </a:lnSpc>
              <a:buSzPts val="1440"/>
              <a:buFont typeface="Noto Sans Symbols"/>
              <a:buChar char="▪"/>
            </a:pPr>
            <a:r>
              <a:rPr lang="en-US" dirty="0"/>
              <a:t>Review TE offers, if received</a:t>
            </a:r>
          </a:p>
          <a:p>
            <a:pPr>
              <a:lnSpc>
                <a:spcPct val="110000"/>
              </a:lnSpc>
              <a:buSzPts val="1440"/>
            </a:pPr>
            <a:endParaRPr lang="en-US" dirty="0"/>
          </a:p>
          <a:p>
            <a:pPr indent="-320040">
              <a:lnSpc>
                <a:spcPct val="110000"/>
              </a:lnSpc>
              <a:buSzPts val="1440"/>
              <a:buFont typeface="Noto Sans Symbols"/>
              <a:buChar char="▪"/>
            </a:pPr>
            <a:r>
              <a:rPr lang="en-US" dirty="0"/>
              <a:t>Select a school &amp; deposit</a:t>
            </a:r>
          </a:p>
          <a:p>
            <a:pPr>
              <a:lnSpc>
                <a:spcPct val="110000"/>
              </a:lnSpc>
              <a:buSzPts val="1440"/>
            </a:pPr>
            <a:endParaRPr lang="en-US" dirty="0"/>
          </a:p>
          <a:p>
            <a:pPr indent="-320040">
              <a:lnSpc>
                <a:spcPct val="110000"/>
              </a:lnSpc>
              <a:buSzPts val="1440"/>
              <a:buFont typeface="Noto Sans Symbols"/>
              <a:buChar char="▪"/>
            </a:pPr>
            <a:r>
              <a:rPr lang="en-US" dirty="0"/>
              <a:t>Notify TELO/admissions              counselor of any TE Scholarships you are declining</a:t>
            </a:r>
          </a:p>
          <a:p>
            <a:pPr>
              <a:lnSpc>
                <a:spcPct val="110000"/>
              </a:lnSpc>
              <a:buSzPts val="1440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A51238-E70D-7143-9A21-49CFB66CE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7333" y="1635836"/>
            <a:ext cx="4575268" cy="260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692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CE215747-528D-5474-7D08-C044822F3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">
            <a:extLst>
              <a:ext uri="{FF2B5EF4-FFF2-40B4-BE49-F238E27FC236}">
                <a16:creationId xmlns:a16="http://schemas.microsoft.com/office/drawing/2014/main" id="{53040696-548C-92EF-5C14-41D34D82D7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2798" y="1635836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1">
            <a:extLst>
              <a:ext uri="{FF2B5EF4-FFF2-40B4-BE49-F238E27FC236}">
                <a16:creationId xmlns:a16="http://schemas.microsoft.com/office/drawing/2014/main" id="{155E9E18-DCFF-0805-DEE9-7ADCA7ED382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2</a:t>
            </a:fld>
            <a:endParaRPr dirty="0"/>
          </a:p>
        </p:txBody>
      </p:sp>
      <p:sp>
        <p:nvSpPr>
          <p:cNvPr id="2" name="Google Shape;432;p3">
            <a:extLst>
              <a:ext uri="{FF2B5EF4-FFF2-40B4-BE49-F238E27FC236}">
                <a16:creationId xmlns:a16="http://schemas.microsoft.com/office/drawing/2014/main" id="{2D01722A-A363-FE44-E7CC-029AFD5AC8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1188" y="471488"/>
            <a:ext cx="8597900" cy="7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Agenda</a:t>
            </a:r>
            <a:endParaRPr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Google Shape;433;p3">
            <a:extLst>
              <a:ext uri="{FF2B5EF4-FFF2-40B4-BE49-F238E27FC236}">
                <a16:creationId xmlns:a16="http://schemas.microsoft.com/office/drawing/2014/main" id="{81C92B2C-C536-7989-3949-4B1097F192E5}"/>
              </a:ext>
            </a:extLst>
          </p:cNvPr>
          <p:cNvSpPr txBox="1">
            <a:spLocks/>
          </p:cNvSpPr>
          <p:nvPr/>
        </p:nvSpPr>
        <p:spPr>
          <a:xfrm>
            <a:off x="460087" y="1263192"/>
            <a:ext cx="6470102" cy="4778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098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9972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0000"/>
              </a:lnSpc>
              <a:buClr>
                <a:schemeClr val="dk2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dk2"/>
                </a:solidFill>
              </a:rPr>
              <a:t>Tuition Exchange 101</a:t>
            </a:r>
          </a:p>
          <a:p>
            <a:pPr>
              <a:lnSpc>
                <a:spcPct val="110000"/>
              </a:lnSpc>
              <a:buClr>
                <a:schemeClr val="dk2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dk2"/>
                </a:solidFill>
              </a:rPr>
              <a:t>Who is Eligible?</a:t>
            </a:r>
          </a:p>
          <a:p>
            <a:pPr>
              <a:lnSpc>
                <a:spcPct val="110000"/>
              </a:lnSpc>
              <a:buClr>
                <a:schemeClr val="dk2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dk2"/>
                </a:solidFill>
              </a:rPr>
              <a:t>Terms to Know</a:t>
            </a:r>
          </a:p>
          <a:p>
            <a:pPr>
              <a:lnSpc>
                <a:spcPct val="110000"/>
              </a:lnSpc>
              <a:buClr>
                <a:schemeClr val="dk2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dk2"/>
                </a:solidFill>
              </a:rPr>
              <a:t>Timeline</a:t>
            </a:r>
          </a:p>
          <a:p>
            <a:pPr>
              <a:lnSpc>
                <a:spcPct val="110000"/>
              </a:lnSpc>
              <a:buClr>
                <a:schemeClr val="dk2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dk2"/>
                </a:solidFill>
              </a:rPr>
              <a:t>How to Apply</a:t>
            </a:r>
          </a:p>
          <a:p>
            <a:pPr>
              <a:lnSpc>
                <a:spcPct val="110000"/>
              </a:lnSpc>
              <a:buClr>
                <a:schemeClr val="dk2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dk2"/>
                </a:solidFill>
              </a:rPr>
              <a:t>Common Questions</a:t>
            </a:r>
          </a:p>
          <a:p>
            <a:pPr>
              <a:lnSpc>
                <a:spcPct val="110000"/>
              </a:lnSpc>
              <a:buClr>
                <a:schemeClr val="dk2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dk2"/>
                </a:solidFill>
              </a:rPr>
              <a:t>Tips from TE Parents &amp; TE Central</a:t>
            </a:r>
          </a:p>
          <a:p>
            <a:pPr>
              <a:lnSpc>
                <a:spcPct val="110000"/>
              </a:lnSpc>
              <a:buClr>
                <a:schemeClr val="dk2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dk2"/>
                </a:solidFill>
              </a:rPr>
              <a:t>TE FAQs &amp; Potential Detours</a:t>
            </a:r>
          </a:p>
          <a:p>
            <a:pPr marL="137160" indent="0">
              <a:lnSpc>
                <a:spcPct val="110000"/>
              </a:lnSpc>
              <a:buFont typeface="Noto Sans Symbols"/>
              <a:buNone/>
            </a:pPr>
            <a:endParaRPr lang="en-US" dirty="0">
              <a:solidFill>
                <a:schemeClr val="dk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9D9643-AEE7-71F6-7E93-F2E63802E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3499" y="1537727"/>
            <a:ext cx="4849187" cy="312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0149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BA554138-AA31-6515-DAC4-2CDB89264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">
            <a:extLst>
              <a:ext uri="{FF2B5EF4-FFF2-40B4-BE49-F238E27FC236}">
                <a16:creationId xmlns:a16="http://schemas.microsoft.com/office/drawing/2014/main" id="{D1011093-6917-9776-E16E-F76F18BF80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1710" y="471948"/>
            <a:ext cx="8596668" cy="732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ctr"/>
            <a:r>
              <a:rPr lang="en-US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Questions?</a:t>
            </a:r>
            <a:endParaRPr dirty="0"/>
          </a:p>
        </p:txBody>
      </p:sp>
      <p:sp>
        <p:nvSpPr>
          <p:cNvPr id="135" name="Google Shape;135;p1">
            <a:extLst>
              <a:ext uri="{FF2B5EF4-FFF2-40B4-BE49-F238E27FC236}">
                <a16:creationId xmlns:a16="http://schemas.microsoft.com/office/drawing/2014/main" id="{985132B9-7855-599F-237A-E4DDDD4CA8A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2798" y="1635836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1">
            <a:extLst>
              <a:ext uri="{FF2B5EF4-FFF2-40B4-BE49-F238E27FC236}">
                <a16:creationId xmlns:a16="http://schemas.microsoft.com/office/drawing/2014/main" id="{4869CBDF-922C-5F30-0896-402B6FE9915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20</a:t>
            </a:fld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97DC39-BBCE-7F6E-400E-4AB864AA0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8681" y="1344054"/>
            <a:ext cx="6562725" cy="4506154"/>
          </a:xfrm>
          <a:prstGeom prst="rect">
            <a:avLst/>
          </a:prstGeom>
        </p:spPr>
      </p:pic>
      <p:sp>
        <p:nvSpPr>
          <p:cNvPr id="9" name="Google Shape;668;p24">
            <a:extLst>
              <a:ext uri="{FF2B5EF4-FFF2-40B4-BE49-F238E27FC236}">
                <a16:creationId xmlns:a16="http://schemas.microsoft.com/office/drawing/2014/main" id="{6663649B-B397-D3E7-DBBE-1A40CE275B8A}"/>
              </a:ext>
            </a:extLst>
          </p:cNvPr>
          <p:cNvSpPr txBox="1"/>
          <p:nvPr/>
        </p:nvSpPr>
        <p:spPr>
          <a:xfrm>
            <a:off x="3430594" y="5911831"/>
            <a:ext cx="3427406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1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Photo Courtesy of the Buss Family – 5 TE Recipients!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763703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7ACABC45-9975-ADD0-F3A4-4CD3F1F10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">
            <a:extLst>
              <a:ext uri="{FF2B5EF4-FFF2-40B4-BE49-F238E27FC236}">
                <a16:creationId xmlns:a16="http://schemas.microsoft.com/office/drawing/2014/main" id="{BDA127C8-32F9-8A53-5192-C5866B35D46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1710" y="348022"/>
            <a:ext cx="8596668" cy="732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Access Presentation &amp; Contacts</a:t>
            </a:r>
            <a:endParaRPr dirty="0"/>
          </a:p>
        </p:txBody>
      </p:sp>
      <p:sp>
        <p:nvSpPr>
          <p:cNvPr id="135" name="Google Shape;135;p1">
            <a:extLst>
              <a:ext uri="{FF2B5EF4-FFF2-40B4-BE49-F238E27FC236}">
                <a16:creationId xmlns:a16="http://schemas.microsoft.com/office/drawing/2014/main" id="{45C6FEE7-9AC5-354E-296F-926B27D39A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2798" y="1635836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1">
            <a:extLst>
              <a:ext uri="{FF2B5EF4-FFF2-40B4-BE49-F238E27FC236}">
                <a16:creationId xmlns:a16="http://schemas.microsoft.com/office/drawing/2014/main" id="{599003C9-636D-B37B-5AD5-9AE6635D036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21</a:t>
            </a:fld>
            <a:endParaRPr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30595F-3A53-7C6C-19C0-F3D781677B3A}"/>
              </a:ext>
            </a:extLst>
          </p:cNvPr>
          <p:cNvSpPr txBox="1"/>
          <p:nvPr/>
        </p:nvSpPr>
        <p:spPr>
          <a:xfrm>
            <a:off x="1384526" y="1054643"/>
            <a:ext cx="657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UPLOAD YOUR SLIDE DECK TO GOOGLE DRIVE AND INSERT QR CODE SO THEY CAN CAPTURE YOUR SLIDES</a:t>
            </a:r>
          </a:p>
        </p:txBody>
      </p:sp>
      <p:sp>
        <p:nvSpPr>
          <p:cNvPr id="12" name="Google Shape;679;p45">
            <a:extLst>
              <a:ext uri="{FF2B5EF4-FFF2-40B4-BE49-F238E27FC236}">
                <a16:creationId xmlns:a16="http://schemas.microsoft.com/office/drawing/2014/main" id="{4D1676D2-A563-6005-0871-9CA710E2729B}"/>
              </a:ext>
            </a:extLst>
          </p:cNvPr>
          <p:cNvSpPr/>
          <p:nvPr/>
        </p:nvSpPr>
        <p:spPr>
          <a:xfrm>
            <a:off x="558028" y="1739235"/>
            <a:ext cx="5021000" cy="300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003E7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683;p45">
            <a:extLst>
              <a:ext uri="{FF2B5EF4-FFF2-40B4-BE49-F238E27FC236}">
                <a16:creationId xmlns:a16="http://schemas.microsoft.com/office/drawing/2014/main" id="{123042F4-9AFC-E8C4-FB0A-E2EF9E46EF0D}"/>
              </a:ext>
            </a:extLst>
          </p:cNvPr>
          <p:cNvSpPr/>
          <p:nvPr/>
        </p:nvSpPr>
        <p:spPr>
          <a:xfrm>
            <a:off x="5804655" y="1749946"/>
            <a:ext cx="5021000" cy="300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003E79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681;p45">
            <a:extLst>
              <a:ext uri="{FF2B5EF4-FFF2-40B4-BE49-F238E27FC236}">
                <a16:creationId xmlns:a16="http://schemas.microsoft.com/office/drawing/2014/main" id="{8957F54A-05EB-92EE-277A-151B8A1CB076}"/>
              </a:ext>
            </a:extLst>
          </p:cNvPr>
          <p:cNvSpPr txBox="1"/>
          <p:nvPr/>
        </p:nvSpPr>
        <p:spPr>
          <a:xfrm>
            <a:off x="758028" y="1905956"/>
            <a:ext cx="4621000" cy="4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3E79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Download slides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684;p45">
            <a:extLst>
              <a:ext uri="{FF2B5EF4-FFF2-40B4-BE49-F238E27FC236}">
                <a16:creationId xmlns:a16="http://schemas.microsoft.com/office/drawing/2014/main" id="{EE8EB05A-39A3-A350-828F-4C13C660214F}"/>
              </a:ext>
            </a:extLst>
          </p:cNvPr>
          <p:cNvSpPr txBox="1"/>
          <p:nvPr/>
        </p:nvSpPr>
        <p:spPr>
          <a:xfrm>
            <a:off x="6229608" y="1935971"/>
            <a:ext cx="432738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3E79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Register for a TE Family Webinar</a:t>
            </a: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003E79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" name="Google Shape;685;p45">
            <a:extLst>
              <a:ext uri="{FF2B5EF4-FFF2-40B4-BE49-F238E27FC236}">
                <a16:creationId xmlns:a16="http://schemas.microsoft.com/office/drawing/2014/main" id="{7C63AE1B-BF01-7B06-0487-D31BFC94DD8B}"/>
              </a:ext>
            </a:extLst>
          </p:cNvPr>
          <p:cNvSpPr txBox="1"/>
          <p:nvPr/>
        </p:nvSpPr>
        <p:spPr>
          <a:xfrm>
            <a:off x="6427363" y="4158513"/>
            <a:ext cx="377558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1400"/>
              <a:defRPr/>
            </a:pPr>
            <a:r>
              <a:rPr lang="en-US" dirty="0">
                <a:solidFill>
                  <a:srgbClr val="003E79"/>
                </a:solidFill>
              </a:rPr>
              <a:t>Visit: https://tuitionexchange.org/family-resources/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3E79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A4159D3-19FD-B845-E500-C3FA67C700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9595" y="2454050"/>
            <a:ext cx="1617866" cy="16178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4B85913-E707-AF08-6357-331CA2C8EB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9469" y="2425406"/>
            <a:ext cx="1627657" cy="16276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D66D6A7-3EE2-8168-151F-CD9E2D6BB7E5}"/>
              </a:ext>
            </a:extLst>
          </p:cNvPr>
          <p:cNvSpPr txBox="1"/>
          <p:nvPr/>
        </p:nvSpPr>
        <p:spPr>
          <a:xfrm>
            <a:off x="611710" y="4855396"/>
            <a:ext cx="84263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INSERT YOUR PRIMARY &amp; SECONDARY TELOs CONTACT INFO</a:t>
            </a:r>
            <a:r>
              <a:rPr lang="en-US" sz="2000" dirty="0">
                <a:solidFill>
                  <a:srgbClr val="FF0000"/>
                </a:solidFill>
              </a:rPr>
              <a:t>: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sz="1800" dirty="0">
                <a:solidFill>
                  <a:schemeClr val="bg2"/>
                </a:solidFill>
              </a:rPr>
              <a:t>Primary TELO: </a:t>
            </a:r>
          </a:p>
          <a:p>
            <a:endParaRPr lang="en-US" sz="1800" dirty="0">
              <a:solidFill>
                <a:schemeClr val="bg2"/>
              </a:solidFill>
            </a:endParaRPr>
          </a:p>
          <a:p>
            <a:r>
              <a:rPr lang="en-US" sz="1800" dirty="0">
                <a:solidFill>
                  <a:schemeClr val="bg2"/>
                </a:solidFill>
              </a:rPr>
              <a:t>Secondary TELO</a:t>
            </a:r>
            <a:r>
              <a:rPr lang="en-US" sz="1800" dirty="0">
                <a:solidFill>
                  <a:srgbClr val="FF0000"/>
                </a:solidFill>
              </a:rPr>
              <a:t>: </a:t>
            </a:r>
            <a:endParaRPr lang="en-US" sz="1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2544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3D7D00-62C2-3058-750E-B9E3975CEB5A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11710" y="5054575"/>
            <a:ext cx="8596668" cy="1570962"/>
          </a:xfrm>
        </p:spPr>
        <p:txBody>
          <a:bodyPr/>
          <a:lstStyle/>
          <a:p>
            <a:r>
              <a:rPr lang="en-US" dirty="0">
                <a:solidFill>
                  <a:srgbClr val="003E7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SemiBold"/>
              </a:rPr>
              <a:t>Thanks for coming!</a:t>
            </a:r>
          </a:p>
          <a:p>
            <a:pPr algn="ctr"/>
            <a:r>
              <a:rPr lang="en-US" sz="3200" b="1" dirty="0"/>
              <a:t>Thank you for your time and attention!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0431-7A70-F535-E00C-0E7D4E44A4E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22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5383F9-0C47-20E8-040F-1FE387741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56" y="374904"/>
            <a:ext cx="9097996" cy="533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65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C3E11C73-B7F9-2916-2709-E8D1A0EBB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">
            <a:extLst>
              <a:ext uri="{FF2B5EF4-FFF2-40B4-BE49-F238E27FC236}">
                <a16:creationId xmlns:a16="http://schemas.microsoft.com/office/drawing/2014/main" id="{6B663D3E-03F7-DDA3-9E7C-F5A6FDF4A7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2798" y="1635836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1">
            <a:extLst>
              <a:ext uri="{FF2B5EF4-FFF2-40B4-BE49-F238E27FC236}">
                <a16:creationId xmlns:a16="http://schemas.microsoft.com/office/drawing/2014/main" id="{7146A82B-3AA7-54B8-BB50-31FECDF181A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3</a:t>
            </a:fld>
            <a:endParaRPr dirty="0"/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A0CEBD0C-B7FD-BC69-E889-CE4E3928F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471488"/>
            <a:ext cx="8597900" cy="733425"/>
          </a:xfrm>
        </p:spPr>
        <p:txBody>
          <a:bodyPr/>
          <a:lstStyle/>
          <a:p>
            <a:r>
              <a:rPr lang="en-US" dirty="0">
                <a:latin typeface="Arial Headings"/>
              </a:rPr>
              <a:t>Tuition Exchange by the Numbers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4CEBDC-2AEB-A249-B8DD-CA09FCA427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380" y="1527138"/>
            <a:ext cx="1914925" cy="19149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843AE5A-CE35-81E8-FA56-A6AF271F72ED}"/>
              </a:ext>
            </a:extLst>
          </p:cNvPr>
          <p:cNvSpPr txBox="1"/>
          <p:nvPr/>
        </p:nvSpPr>
        <p:spPr>
          <a:xfrm>
            <a:off x="974414" y="3620476"/>
            <a:ext cx="2143536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accent3"/>
                </a:solidFill>
              </a:rPr>
              <a:t>715+</a:t>
            </a:r>
          </a:p>
          <a:p>
            <a:pPr algn="ctr"/>
            <a:r>
              <a:rPr lang="en-US" sz="3200" dirty="0"/>
              <a:t>Member </a:t>
            </a:r>
          </a:p>
          <a:p>
            <a:pPr algn="ctr"/>
            <a:r>
              <a:rPr lang="en-US" sz="3200" dirty="0"/>
              <a:t>Institutions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D87112-87D6-CCE7-F61A-42136028CB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7491" y="1527138"/>
            <a:ext cx="1914925" cy="19149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21B3B5-6395-32B7-1465-2FFBDEE6AA7A}"/>
              </a:ext>
            </a:extLst>
          </p:cNvPr>
          <p:cNvSpPr txBox="1"/>
          <p:nvPr/>
        </p:nvSpPr>
        <p:spPr>
          <a:xfrm>
            <a:off x="3537287" y="3620476"/>
            <a:ext cx="2558714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accent3"/>
                </a:solidFill>
              </a:rPr>
              <a:t>7,500+</a:t>
            </a:r>
          </a:p>
          <a:p>
            <a:pPr algn="ctr"/>
            <a:r>
              <a:rPr lang="en-US" sz="3200" dirty="0"/>
              <a:t>TE</a:t>
            </a:r>
          </a:p>
          <a:p>
            <a:pPr algn="ctr"/>
            <a:r>
              <a:rPr lang="en-US" sz="3200" dirty="0"/>
              <a:t>Scholars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269072-8003-7896-66BC-697131BA03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9726" y="1552075"/>
            <a:ext cx="1914925" cy="191492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E447291-1059-B456-96E3-470B359A1C96}"/>
              </a:ext>
            </a:extLst>
          </p:cNvPr>
          <p:cNvSpPr txBox="1"/>
          <p:nvPr/>
        </p:nvSpPr>
        <p:spPr>
          <a:xfrm>
            <a:off x="6515338" y="3665648"/>
            <a:ext cx="2537874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accent3"/>
                </a:solidFill>
              </a:rPr>
              <a:t>$324M</a:t>
            </a:r>
          </a:p>
          <a:p>
            <a:pPr algn="ctr"/>
            <a:r>
              <a:rPr lang="en-US" sz="3200" dirty="0"/>
              <a:t>In Financial</a:t>
            </a:r>
          </a:p>
          <a:p>
            <a:pPr algn="ctr"/>
            <a:r>
              <a:rPr lang="en-US" sz="3200" dirty="0"/>
              <a:t>Assistance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6C4FB0-0EED-3DD7-EA22-02FE08B528F8}"/>
              </a:ext>
            </a:extLst>
          </p:cNvPr>
          <p:cNvSpPr txBox="1"/>
          <p:nvPr/>
        </p:nvSpPr>
        <p:spPr>
          <a:xfrm>
            <a:off x="611188" y="5986914"/>
            <a:ext cx="67136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bg2"/>
                </a:solidFill>
              </a:rPr>
              <a:t>*Represents data for 2025-2026 academic year enrolled TE Scholars</a:t>
            </a:r>
          </a:p>
        </p:txBody>
      </p:sp>
    </p:spTree>
    <p:extLst>
      <p:ext uri="{BB962C8B-B14F-4D97-AF65-F5344CB8AC3E}">
        <p14:creationId xmlns:p14="http://schemas.microsoft.com/office/powerpoint/2010/main" val="1825404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911FA-07C3-19AA-0D9B-1AF8E0634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710" y="262161"/>
            <a:ext cx="8596668" cy="897336"/>
          </a:xfrm>
        </p:spPr>
        <p:txBody>
          <a:bodyPr wrap="square" anchor="ctr">
            <a:normAutofit/>
          </a:bodyPr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The Tuition Exchange?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ECA0EA-BA67-F12E-5215-702CDCB94BC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525039" y="6374176"/>
            <a:ext cx="683400" cy="365100"/>
          </a:xfrm>
        </p:spPr>
        <p:txBody>
          <a:bodyPr wrap="square" anchor="ctr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mtClean="0"/>
              <a:pPr marL="0" lvl="0" indent="0" rtl="0">
                <a:spcBef>
                  <a:spcPts val="0"/>
                </a:spcBef>
                <a:spcAft>
                  <a:spcPts val="600"/>
                </a:spcAft>
                <a:buNone/>
              </a:pPr>
              <a:t>4</a:t>
            </a:fld>
            <a:endParaRPr lang="en-US" dirty="0"/>
          </a:p>
        </p:txBody>
      </p:sp>
      <p:graphicFrame>
        <p:nvGraphicFramePr>
          <p:cNvPr id="9" name="Text Placeholder 5">
            <a:extLst>
              <a:ext uri="{FF2B5EF4-FFF2-40B4-BE49-F238E27FC236}">
                <a16:creationId xmlns:a16="http://schemas.microsoft.com/office/drawing/2014/main" id="{4161C51D-83E1-14DB-2263-50CE7BC43D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7216460"/>
              </p:ext>
            </p:extLst>
          </p:nvPr>
        </p:nvGraphicFramePr>
        <p:xfrm>
          <a:off x="611710" y="1349997"/>
          <a:ext cx="8596668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5090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03B873BF-5414-2D82-F848-BCD92EB37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">
            <a:extLst>
              <a:ext uri="{FF2B5EF4-FFF2-40B4-BE49-F238E27FC236}">
                <a16:creationId xmlns:a16="http://schemas.microsoft.com/office/drawing/2014/main" id="{247E7201-0EA4-19CA-470C-A7CFED3A41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2798" y="1635836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1">
            <a:extLst>
              <a:ext uri="{FF2B5EF4-FFF2-40B4-BE49-F238E27FC236}">
                <a16:creationId xmlns:a16="http://schemas.microsoft.com/office/drawing/2014/main" id="{7D5BD518-1C08-B6DC-0456-33C192CA200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5</a:t>
            </a:fld>
            <a:endParaRPr dirty="0"/>
          </a:p>
        </p:txBody>
      </p:sp>
      <p:sp>
        <p:nvSpPr>
          <p:cNvPr id="2" name="Google Shape;498;p26">
            <a:extLst>
              <a:ext uri="{FF2B5EF4-FFF2-40B4-BE49-F238E27FC236}">
                <a16:creationId xmlns:a16="http://schemas.microsoft.com/office/drawing/2014/main" id="{7B926D12-A3C4-BA8D-D0A2-275586D2D342}"/>
              </a:ext>
            </a:extLst>
          </p:cNvPr>
          <p:cNvSpPr txBox="1">
            <a:spLocks/>
          </p:cNvSpPr>
          <p:nvPr/>
        </p:nvSpPr>
        <p:spPr>
          <a:xfrm>
            <a:off x="460087" y="177263"/>
            <a:ext cx="8596668" cy="823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Open Sans SemiBold"/>
              <a:buNone/>
              <a:defRPr sz="3600" b="1" i="0" u="none" strike="noStrike" cap="none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Who is An Eligible TE Export Here?</a:t>
            </a:r>
          </a:p>
        </p:txBody>
      </p:sp>
      <p:sp>
        <p:nvSpPr>
          <p:cNvPr id="4" name="Google Shape;499;p26">
            <a:extLst>
              <a:ext uri="{FF2B5EF4-FFF2-40B4-BE49-F238E27FC236}">
                <a16:creationId xmlns:a16="http://schemas.microsoft.com/office/drawing/2014/main" id="{47E45824-CBD5-43D2-55B5-8979CA734BBA}"/>
              </a:ext>
            </a:extLst>
          </p:cNvPr>
          <p:cNvSpPr txBox="1">
            <a:spLocks/>
          </p:cNvSpPr>
          <p:nvPr/>
        </p:nvSpPr>
        <p:spPr>
          <a:xfrm>
            <a:off x="54816" y="931149"/>
            <a:ext cx="7982760" cy="647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14350" indent="-285750">
              <a:lnSpc>
                <a:spcPct val="130000"/>
              </a:lnSpc>
              <a:buSzPct val="146938"/>
              <a:buFont typeface="Wingdings" panose="05000000000000000000" pitchFamily="2" charset="2"/>
              <a:buChar char="§"/>
            </a:pPr>
            <a:r>
              <a:rPr lang="en-US" sz="1400" cap="all" dirty="0">
                <a:solidFill>
                  <a:srgbClr val="FF0000"/>
                </a:solidFill>
              </a:rPr>
              <a:t>Enter your respective school’s eligibility guidelines for TE EXPORTS</a:t>
            </a:r>
          </a:p>
          <a:p>
            <a:pPr marL="514350" indent="-285750">
              <a:lnSpc>
                <a:spcPct val="130000"/>
              </a:lnSpc>
              <a:buSzPct val="146938"/>
              <a:buFont typeface="Wingdings" panose="05000000000000000000" pitchFamily="2" charset="2"/>
              <a:buChar char="§"/>
            </a:pPr>
            <a:r>
              <a:rPr lang="en-US" sz="1400" cap="all" dirty="0">
                <a:solidFill>
                  <a:srgbClr val="FF0000"/>
                </a:solidFill>
              </a:rPr>
              <a:t>XXXX</a:t>
            </a:r>
          </a:p>
          <a:p>
            <a:pPr marL="514350" indent="-285750">
              <a:lnSpc>
                <a:spcPct val="130000"/>
              </a:lnSpc>
              <a:buSzPct val="146938"/>
              <a:buFont typeface="Wingdings" panose="05000000000000000000" pitchFamily="2" charset="2"/>
              <a:buChar char="§"/>
            </a:pPr>
            <a:r>
              <a:rPr lang="en-US" sz="1400" cap="all" dirty="0">
                <a:solidFill>
                  <a:srgbClr val="FF0000"/>
                </a:solidFill>
              </a:rPr>
              <a:t>XXXX</a:t>
            </a:r>
          </a:p>
          <a:p>
            <a:pPr marL="514350" indent="-285750">
              <a:lnSpc>
                <a:spcPct val="130000"/>
              </a:lnSpc>
              <a:buSzPct val="146938"/>
              <a:buFont typeface="Wingdings" panose="05000000000000000000" pitchFamily="2" charset="2"/>
              <a:buChar char="§"/>
            </a:pPr>
            <a:r>
              <a:rPr lang="en-US" sz="1400" cap="all" dirty="0">
                <a:solidFill>
                  <a:srgbClr val="FF0000"/>
                </a:solidFill>
              </a:rPr>
              <a:t>XXXX</a:t>
            </a:r>
          </a:p>
          <a:p>
            <a:pPr marL="514350" indent="-285750">
              <a:lnSpc>
                <a:spcPct val="130000"/>
              </a:lnSpc>
              <a:buSzPct val="146938"/>
              <a:buFont typeface="Wingdings" panose="05000000000000000000" pitchFamily="2" charset="2"/>
              <a:buChar char="§"/>
            </a:pPr>
            <a:r>
              <a:rPr lang="en-US" sz="1400" cap="all" dirty="0">
                <a:solidFill>
                  <a:srgbClr val="FF0000"/>
                </a:solidFill>
              </a:rPr>
              <a:t>XXXX</a:t>
            </a:r>
          </a:p>
          <a:p>
            <a:pPr marL="514350" indent="-285750">
              <a:lnSpc>
                <a:spcPct val="130000"/>
              </a:lnSpc>
              <a:buSzPct val="146938"/>
              <a:buFont typeface="Wingdings" panose="05000000000000000000" pitchFamily="2" charset="2"/>
              <a:buChar char="§"/>
            </a:pPr>
            <a:r>
              <a:rPr lang="en-US" sz="1400" cap="all" dirty="0">
                <a:solidFill>
                  <a:srgbClr val="FF0000"/>
                </a:solidFill>
              </a:rPr>
              <a:t>XXXX</a:t>
            </a:r>
          </a:p>
          <a:p>
            <a:pPr marL="514350" indent="-285750">
              <a:lnSpc>
                <a:spcPct val="130000"/>
              </a:lnSpc>
              <a:buSzPct val="146938"/>
              <a:buFont typeface="Wingdings" panose="05000000000000000000" pitchFamily="2" charset="2"/>
              <a:buChar char="§"/>
            </a:pPr>
            <a:r>
              <a:rPr lang="en-US" sz="1400" cap="all" dirty="0">
                <a:solidFill>
                  <a:srgbClr val="FF0000"/>
                </a:solidFill>
              </a:rPr>
              <a:t>XXXX</a:t>
            </a:r>
          </a:p>
          <a:p>
            <a:pPr marL="514350" indent="-285750">
              <a:lnSpc>
                <a:spcPct val="130000"/>
              </a:lnSpc>
              <a:buSzPct val="146938"/>
              <a:buFont typeface="Wingdings" panose="05000000000000000000" pitchFamily="2" charset="2"/>
              <a:buChar char="§"/>
            </a:pPr>
            <a:endParaRPr lang="en-US" sz="1400" cap="all" dirty="0"/>
          </a:p>
          <a:p>
            <a:pPr marL="228600" indent="0">
              <a:lnSpc>
                <a:spcPct val="130000"/>
              </a:lnSpc>
              <a:buSzPct val="146938"/>
            </a:pPr>
            <a:endParaRPr lang="en-US" sz="1800" b="1" cap="all" dirty="0">
              <a:solidFill>
                <a:srgbClr val="FF0000"/>
              </a:solidFill>
            </a:endParaRPr>
          </a:p>
          <a:p>
            <a:pPr marL="228600" indent="0">
              <a:lnSpc>
                <a:spcPct val="130000"/>
              </a:lnSpc>
              <a:buSzPct val="146938"/>
            </a:pPr>
            <a:r>
              <a:rPr lang="en-US" sz="1800" b="1" cap="all" dirty="0">
                <a:solidFill>
                  <a:srgbClr val="FF0000"/>
                </a:solidFill>
              </a:rPr>
              <a:t>Exchange programs we participate in: (NOTE-IF YOUR SCHOOL PARTICIPATES IN CIC-TEP and/or fachex, add statement: Students CAN receive consideration for all exchanges by completing one te application)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4ABBF8-A4BB-2193-5EE5-8900A4F0CB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5952" y="1448357"/>
            <a:ext cx="4332426" cy="28875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6450EFB-1D5F-2778-F739-176553C48860}"/>
              </a:ext>
            </a:extLst>
          </p:cNvPr>
          <p:cNvSpPr txBox="1"/>
          <p:nvPr/>
        </p:nvSpPr>
        <p:spPr>
          <a:xfrm>
            <a:off x="5167795" y="4475979"/>
            <a:ext cx="41581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ADD PHOTO OF YOUR OWN INSTITUTION</a:t>
            </a:r>
          </a:p>
        </p:txBody>
      </p:sp>
    </p:spTree>
    <p:extLst>
      <p:ext uri="{BB962C8B-B14F-4D97-AF65-F5344CB8AC3E}">
        <p14:creationId xmlns:p14="http://schemas.microsoft.com/office/powerpoint/2010/main" val="3722905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63F311A3-269B-C699-E8BF-7B3CBF353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">
            <a:extLst>
              <a:ext uri="{FF2B5EF4-FFF2-40B4-BE49-F238E27FC236}">
                <a16:creationId xmlns:a16="http://schemas.microsoft.com/office/drawing/2014/main" id="{46301458-95D4-74FF-9030-C1ED0CDC75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2798" y="1635836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1">
            <a:extLst>
              <a:ext uri="{FF2B5EF4-FFF2-40B4-BE49-F238E27FC236}">
                <a16:creationId xmlns:a16="http://schemas.microsoft.com/office/drawing/2014/main" id="{32F1BCD0-7682-93C3-173E-0183AEEDC19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6</a:t>
            </a:fld>
            <a:endParaRPr dirty="0"/>
          </a:p>
        </p:txBody>
      </p:sp>
      <p:sp>
        <p:nvSpPr>
          <p:cNvPr id="2" name="Google Shape;498;p26">
            <a:extLst>
              <a:ext uri="{FF2B5EF4-FFF2-40B4-BE49-F238E27FC236}">
                <a16:creationId xmlns:a16="http://schemas.microsoft.com/office/drawing/2014/main" id="{0333DC76-E711-955C-E7B1-C80F420823AF}"/>
              </a:ext>
            </a:extLst>
          </p:cNvPr>
          <p:cNvSpPr txBox="1">
            <a:spLocks/>
          </p:cNvSpPr>
          <p:nvPr/>
        </p:nvSpPr>
        <p:spPr>
          <a:xfrm>
            <a:off x="460087" y="177263"/>
            <a:ext cx="8596668" cy="823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Open Sans SemiBold"/>
              <a:buNone/>
              <a:defRPr sz="3600" b="1" i="0" u="none" strike="noStrike" cap="none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Terms to Know</a:t>
            </a:r>
          </a:p>
        </p:txBody>
      </p:sp>
      <p:sp>
        <p:nvSpPr>
          <p:cNvPr id="4" name="Google Shape;499;p26">
            <a:extLst>
              <a:ext uri="{FF2B5EF4-FFF2-40B4-BE49-F238E27FC236}">
                <a16:creationId xmlns:a16="http://schemas.microsoft.com/office/drawing/2014/main" id="{06D68157-794B-EB70-5093-70297EFF014D}"/>
              </a:ext>
            </a:extLst>
          </p:cNvPr>
          <p:cNvSpPr txBox="1">
            <a:spLocks/>
          </p:cNvSpPr>
          <p:nvPr/>
        </p:nvSpPr>
        <p:spPr>
          <a:xfrm>
            <a:off x="125680" y="931149"/>
            <a:ext cx="5857610" cy="647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320040">
              <a:lnSpc>
                <a:spcPct val="130000"/>
              </a:lnSpc>
              <a:buSzPct val="89440"/>
              <a:buFont typeface="Noto Sans Symbols"/>
              <a:buChar char="▪"/>
            </a:pPr>
            <a:r>
              <a:rPr lang="en-US" sz="2300" b="1" dirty="0">
                <a:solidFill>
                  <a:schemeClr val="accent3"/>
                </a:solidFill>
              </a:rPr>
              <a:t>TE Central</a:t>
            </a:r>
            <a:r>
              <a:rPr lang="en-US" sz="2300" dirty="0">
                <a:solidFill>
                  <a:schemeClr val="accent3"/>
                </a:solidFill>
              </a:rPr>
              <a:t>: </a:t>
            </a:r>
            <a:r>
              <a:rPr lang="en-US" sz="2300" dirty="0"/>
              <a:t>Employees that support TE member schools/TELOs</a:t>
            </a:r>
          </a:p>
          <a:p>
            <a:pPr indent="-320040">
              <a:lnSpc>
                <a:spcPct val="130000"/>
              </a:lnSpc>
              <a:buSzPct val="89440"/>
              <a:buFont typeface="Noto Sans Symbols"/>
              <a:buChar char="▪"/>
            </a:pPr>
            <a:r>
              <a:rPr lang="en-US" sz="2300" b="1" dirty="0">
                <a:solidFill>
                  <a:schemeClr val="accent3"/>
                </a:solidFill>
              </a:rPr>
              <a:t>TELO</a:t>
            </a:r>
            <a:r>
              <a:rPr lang="en-US" sz="2300" dirty="0">
                <a:solidFill>
                  <a:schemeClr val="accent3"/>
                </a:solidFill>
              </a:rPr>
              <a:t>:  </a:t>
            </a:r>
            <a:r>
              <a:rPr lang="en-US" sz="2300" dirty="0"/>
              <a:t>Tuition Exchange Liaison Officer designated by college to administer TE program. TELO’s support their families!</a:t>
            </a:r>
            <a:endParaRPr lang="en-US" dirty="0"/>
          </a:p>
          <a:p>
            <a:pPr indent="-320040">
              <a:lnSpc>
                <a:spcPct val="130000"/>
              </a:lnSpc>
              <a:buSzPct val="89440"/>
              <a:buFont typeface="Noto Sans Symbols"/>
              <a:buChar char="▪"/>
            </a:pPr>
            <a:r>
              <a:rPr lang="en-US" sz="2300" b="1" dirty="0">
                <a:solidFill>
                  <a:schemeClr val="accent3"/>
                </a:solidFill>
              </a:rPr>
              <a:t>Export</a:t>
            </a:r>
            <a:r>
              <a:rPr lang="en-US" sz="2300" dirty="0">
                <a:solidFill>
                  <a:schemeClr val="accent3"/>
                </a:solidFill>
              </a:rPr>
              <a:t>: </a:t>
            </a:r>
            <a:r>
              <a:rPr lang="en-US" sz="2300" dirty="0"/>
              <a:t>TE Scholarship applicant emanating from employee’s home institution </a:t>
            </a:r>
            <a:endParaRPr lang="en-US" dirty="0"/>
          </a:p>
          <a:p>
            <a:pPr indent="-320040">
              <a:lnSpc>
                <a:spcPct val="130000"/>
              </a:lnSpc>
              <a:buSzPct val="89440"/>
              <a:buFont typeface="Noto Sans Symbols"/>
              <a:buChar char="▪"/>
            </a:pPr>
            <a:r>
              <a:rPr lang="en-US" sz="2300" b="1" dirty="0">
                <a:solidFill>
                  <a:schemeClr val="accent3"/>
                </a:solidFill>
              </a:rPr>
              <a:t>Import</a:t>
            </a:r>
            <a:r>
              <a:rPr lang="en-US" sz="2300" dirty="0">
                <a:solidFill>
                  <a:schemeClr val="accent3"/>
                </a:solidFill>
              </a:rPr>
              <a:t>:  </a:t>
            </a:r>
            <a:r>
              <a:rPr lang="en-US" sz="2300" dirty="0"/>
              <a:t>A student awarded a TE Scholarship by the host institution </a:t>
            </a:r>
            <a:endParaRPr lang="en-US" dirty="0"/>
          </a:p>
          <a:p>
            <a:pPr indent="-320040">
              <a:lnSpc>
                <a:spcPct val="130000"/>
              </a:lnSpc>
              <a:buSzPct val="89440"/>
              <a:buFont typeface="Noto Sans Symbols"/>
              <a:buChar char="▪"/>
            </a:pPr>
            <a:r>
              <a:rPr lang="en-US" sz="2300" b="1" dirty="0">
                <a:solidFill>
                  <a:schemeClr val="accent3"/>
                </a:solidFill>
              </a:rPr>
              <a:t>TE Set Rate</a:t>
            </a:r>
            <a:r>
              <a:rPr lang="en-US" sz="2300" dirty="0">
                <a:solidFill>
                  <a:schemeClr val="accent3"/>
                </a:solidFill>
              </a:rPr>
              <a:t>:  </a:t>
            </a:r>
            <a:r>
              <a:rPr lang="en-US" sz="2300" dirty="0"/>
              <a:t>TE member schools can offer full tuition scholarship or TE set rate amount $45,000/year for the 2027-2028 year*</a:t>
            </a:r>
          </a:p>
          <a:p>
            <a:pPr indent="-320040">
              <a:lnSpc>
                <a:spcPct val="130000"/>
              </a:lnSpc>
              <a:buSzPct val="89440"/>
              <a:buFont typeface="Noto Sans Symbols"/>
              <a:buChar char="▪"/>
            </a:pPr>
            <a:r>
              <a:rPr lang="en-US" sz="2300" b="1" dirty="0">
                <a:solidFill>
                  <a:schemeClr val="accent3"/>
                </a:solidFill>
              </a:rPr>
              <a:t>FACHEX</a:t>
            </a:r>
            <a:r>
              <a:rPr lang="en-US" sz="2300" dirty="0">
                <a:solidFill>
                  <a:schemeClr val="accent3"/>
                </a:solidFill>
              </a:rPr>
              <a:t>: </a:t>
            </a:r>
            <a:r>
              <a:rPr lang="en-US" sz="2300" dirty="0"/>
              <a:t>Catholic, Jesuit institution Exchange - 26 schools - full tuition scholarship offered to dependent Exports of other FACHEX schools</a:t>
            </a:r>
          </a:p>
          <a:p>
            <a:pPr indent="-320040">
              <a:lnSpc>
                <a:spcPct val="130000"/>
              </a:lnSpc>
              <a:buSzPct val="89440"/>
              <a:buFont typeface="Noto Sans Symbols"/>
              <a:buChar char="▪"/>
            </a:pPr>
            <a:r>
              <a:rPr lang="en-US" sz="2300" b="1" dirty="0">
                <a:solidFill>
                  <a:schemeClr val="accent3"/>
                </a:solidFill>
              </a:rPr>
              <a:t>CIC-TEP</a:t>
            </a:r>
            <a:r>
              <a:rPr lang="en-US" sz="2300" dirty="0"/>
              <a:t>: Council for Independent College’s Exchange    </a:t>
            </a:r>
            <a:endParaRPr lang="en-US" dirty="0"/>
          </a:p>
          <a:p>
            <a:pPr>
              <a:lnSpc>
                <a:spcPct val="130000"/>
              </a:lnSpc>
              <a:buSzPct val="146938"/>
            </a:pPr>
            <a:endParaRPr lang="en-US" sz="1400" i="1" dirty="0"/>
          </a:p>
          <a:p>
            <a:pPr marL="137160" indent="0">
              <a:lnSpc>
                <a:spcPct val="130000"/>
              </a:lnSpc>
              <a:buSzPct val="146938"/>
            </a:pPr>
            <a:r>
              <a:rPr lang="en-US" sz="1400" i="1" dirty="0"/>
              <a:t>       * TE Scholarship at public institutions = 50% out-of-state tuition</a:t>
            </a:r>
          </a:p>
        </p:txBody>
      </p:sp>
      <p:sp>
        <p:nvSpPr>
          <p:cNvPr id="6" name="Google Shape;501;p26">
            <a:extLst>
              <a:ext uri="{FF2B5EF4-FFF2-40B4-BE49-F238E27FC236}">
                <a16:creationId xmlns:a16="http://schemas.microsoft.com/office/drawing/2014/main" id="{CC0FC6A6-EFA5-EDC9-7C77-6B02138F9B00}"/>
              </a:ext>
            </a:extLst>
          </p:cNvPr>
          <p:cNvSpPr/>
          <p:nvPr/>
        </p:nvSpPr>
        <p:spPr>
          <a:xfrm>
            <a:off x="5897879" y="1063801"/>
            <a:ext cx="3493283" cy="486305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001A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Meet the Clarks! 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Chris Clark works at Potter University. Chris’ daughter, Cassie Clark, is an eligible dependent acc. to Potter University’s TE policy. 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Cassie = </a:t>
            </a:r>
            <a:r>
              <a:rPr lang="en-US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Export 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of Potter University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Cassie applies for TE to 15 schools, including Griffin College.  Griffin offers Cassie a TE Scholarship and she enrolls there. 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Cassie = </a:t>
            </a:r>
            <a:r>
              <a:rPr lang="en-US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Import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of Griffin College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0391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2DE649A6-9F84-53C6-F6B8-471FEEC42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">
            <a:extLst>
              <a:ext uri="{FF2B5EF4-FFF2-40B4-BE49-F238E27FC236}">
                <a16:creationId xmlns:a16="http://schemas.microsoft.com/office/drawing/2014/main" id="{044D6912-4B22-983C-C74A-4A94C3A93E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2798" y="1635836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1">
            <a:extLst>
              <a:ext uri="{FF2B5EF4-FFF2-40B4-BE49-F238E27FC236}">
                <a16:creationId xmlns:a16="http://schemas.microsoft.com/office/drawing/2014/main" id="{4178903B-9F22-1741-079D-E35473D7459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7</a:t>
            </a:fld>
            <a:endParaRPr dirty="0"/>
          </a:p>
        </p:txBody>
      </p:sp>
      <p:sp>
        <p:nvSpPr>
          <p:cNvPr id="2" name="Google Shape;211;p11">
            <a:extLst>
              <a:ext uri="{FF2B5EF4-FFF2-40B4-BE49-F238E27FC236}">
                <a16:creationId xmlns:a16="http://schemas.microsoft.com/office/drawing/2014/main" id="{7088C2C3-CC25-8FBA-46E0-77CFE0E8AAEB}"/>
              </a:ext>
            </a:extLst>
          </p:cNvPr>
          <p:cNvSpPr txBox="1">
            <a:spLocks/>
          </p:cNvSpPr>
          <p:nvPr/>
        </p:nvSpPr>
        <p:spPr>
          <a:xfrm>
            <a:off x="803208" y="332386"/>
            <a:ext cx="8597265" cy="1687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Open Sans SemiBold"/>
              <a:buNone/>
              <a:defRPr sz="3600" b="1" i="0" u="none" strike="noStrike" cap="none">
                <a:solidFill>
                  <a:schemeClr val="accent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700" marR="5080">
              <a:spcBef>
                <a:spcPts val="100"/>
              </a:spcBef>
            </a:pPr>
            <a:r>
              <a:rPr lang="en-US" dirty="0">
                <a:solidFill>
                  <a:srgbClr val="003E7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Q: Which comes first, the TE EZ-Application or your admissions applications?</a:t>
            </a:r>
          </a:p>
        </p:txBody>
      </p:sp>
      <p:grpSp>
        <p:nvGrpSpPr>
          <p:cNvPr id="3" name="Google Shape;212;p11">
            <a:extLst>
              <a:ext uri="{FF2B5EF4-FFF2-40B4-BE49-F238E27FC236}">
                <a16:creationId xmlns:a16="http://schemas.microsoft.com/office/drawing/2014/main" id="{3F768F40-D5B3-8D20-919C-A58D80FE6443}"/>
              </a:ext>
            </a:extLst>
          </p:cNvPr>
          <p:cNvGrpSpPr/>
          <p:nvPr/>
        </p:nvGrpSpPr>
        <p:grpSpPr>
          <a:xfrm>
            <a:off x="922825" y="2228196"/>
            <a:ext cx="7929520" cy="2997294"/>
            <a:chOff x="912816" y="2080712"/>
            <a:chExt cx="7929520" cy="2997294"/>
          </a:xfrm>
        </p:grpSpPr>
        <p:pic>
          <p:nvPicPr>
            <p:cNvPr id="4" name="Google Shape;213;p11">
              <a:extLst>
                <a:ext uri="{FF2B5EF4-FFF2-40B4-BE49-F238E27FC236}">
                  <a16:creationId xmlns:a16="http://schemas.microsoft.com/office/drawing/2014/main" id="{9C4CAD4D-43CD-76BD-3C1C-B4B1F4227C1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12816" y="2080712"/>
              <a:ext cx="7929520" cy="2933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Google Shape;214;p11">
              <a:extLst>
                <a:ext uri="{FF2B5EF4-FFF2-40B4-BE49-F238E27FC236}">
                  <a16:creationId xmlns:a16="http://schemas.microsoft.com/office/drawing/2014/main" id="{AC7669D7-A148-0038-A11E-CC7C2D4389F7}"/>
                </a:ext>
              </a:extLst>
            </p:cNvPr>
            <p:cNvSpPr/>
            <p:nvPr/>
          </p:nvSpPr>
          <p:spPr>
            <a:xfrm>
              <a:off x="926926" y="4121062"/>
              <a:ext cx="1115060" cy="956944"/>
            </a:xfrm>
            <a:custGeom>
              <a:avLst/>
              <a:gdLst/>
              <a:ahLst/>
              <a:cxnLst/>
              <a:rect l="l" t="t" r="r" b="b"/>
              <a:pathLst>
                <a:path w="1115060" h="956945" extrusionOk="0">
                  <a:moveTo>
                    <a:pt x="1114815" y="956850"/>
                  </a:moveTo>
                  <a:lnTo>
                    <a:pt x="0" y="956850"/>
                  </a:lnTo>
                  <a:lnTo>
                    <a:pt x="0" y="0"/>
                  </a:lnTo>
                  <a:lnTo>
                    <a:pt x="1114815" y="0"/>
                  </a:lnTo>
                  <a:lnTo>
                    <a:pt x="1114815" y="9568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" name="Google Shape;215;p11">
            <a:extLst>
              <a:ext uri="{FF2B5EF4-FFF2-40B4-BE49-F238E27FC236}">
                <a16:creationId xmlns:a16="http://schemas.microsoft.com/office/drawing/2014/main" id="{B733561A-16B4-A869-824A-2F7AE11B6E9A}"/>
              </a:ext>
            </a:extLst>
          </p:cNvPr>
          <p:cNvSpPr/>
          <p:nvPr/>
        </p:nvSpPr>
        <p:spPr>
          <a:xfrm>
            <a:off x="2290578" y="2020027"/>
            <a:ext cx="2007476" cy="3909848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276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667AEDAC-DA77-3D6B-92F6-27A6BCD0E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">
            <a:extLst>
              <a:ext uri="{FF2B5EF4-FFF2-40B4-BE49-F238E27FC236}">
                <a16:creationId xmlns:a16="http://schemas.microsoft.com/office/drawing/2014/main" id="{BC285DC0-A32C-D383-5045-E8D78403D55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1710" y="471948"/>
            <a:ext cx="8596668" cy="732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lvl="0"/>
            <a:r>
              <a:rPr lang="en-US" dirty="0">
                <a:solidFill>
                  <a:srgbClr val="003E7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A: It doesn’t matter. . . as long as you submit them by the deadline!</a:t>
            </a:r>
            <a:endParaRPr dirty="0"/>
          </a:p>
        </p:txBody>
      </p:sp>
      <p:sp>
        <p:nvSpPr>
          <p:cNvPr id="135" name="Google Shape;135;p1">
            <a:extLst>
              <a:ext uri="{FF2B5EF4-FFF2-40B4-BE49-F238E27FC236}">
                <a16:creationId xmlns:a16="http://schemas.microsoft.com/office/drawing/2014/main" id="{E48ED8D4-4219-443A-3C87-08E1E1136E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2798" y="1635836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1">
            <a:extLst>
              <a:ext uri="{FF2B5EF4-FFF2-40B4-BE49-F238E27FC236}">
                <a16:creationId xmlns:a16="http://schemas.microsoft.com/office/drawing/2014/main" id="{456833E9-CB16-D127-5B5D-2B42CDA27A2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8</a:t>
            </a:fld>
            <a:endParaRPr dirty="0"/>
          </a:p>
        </p:txBody>
      </p:sp>
      <p:grpSp>
        <p:nvGrpSpPr>
          <p:cNvPr id="2" name="Google Shape;231;p12">
            <a:extLst>
              <a:ext uri="{FF2B5EF4-FFF2-40B4-BE49-F238E27FC236}">
                <a16:creationId xmlns:a16="http://schemas.microsoft.com/office/drawing/2014/main" id="{CEAEF879-FD7E-FD28-7D48-DC00F57C2B5A}"/>
              </a:ext>
            </a:extLst>
          </p:cNvPr>
          <p:cNvGrpSpPr/>
          <p:nvPr/>
        </p:nvGrpSpPr>
        <p:grpSpPr>
          <a:xfrm>
            <a:off x="922825" y="2228196"/>
            <a:ext cx="7929520" cy="2997294"/>
            <a:chOff x="912816" y="2080712"/>
            <a:chExt cx="7929520" cy="2997294"/>
          </a:xfrm>
        </p:grpSpPr>
        <p:pic>
          <p:nvPicPr>
            <p:cNvPr id="3" name="Google Shape;232;p12">
              <a:extLst>
                <a:ext uri="{FF2B5EF4-FFF2-40B4-BE49-F238E27FC236}">
                  <a16:creationId xmlns:a16="http://schemas.microsoft.com/office/drawing/2014/main" id="{3F7C2C17-6573-99F0-9EB2-A6D45B3FC8F4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12816" y="2080712"/>
              <a:ext cx="7929520" cy="2933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Google Shape;233;p12">
              <a:extLst>
                <a:ext uri="{FF2B5EF4-FFF2-40B4-BE49-F238E27FC236}">
                  <a16:creationId xmlns:a16="http://schemas.microsoft.com/office/drawing/2014/main" id="{F36D3DEF-F17D-8151-839B-3B4AF12AD3F3}"/>
                </a:ext>
              </a:extLst>
            </p:cNvPr>
            <p:cNvSpPr/>
            <p:nvPr/>
          </p:nvSpPr>
          <p:spPr>
            <a:xfrm>
              <a:off x="926926" y="4121062"/>
              <a:ext cx="1115060" cy="956944"/>
            </a:xfrm>
            <a:custGeom>
              <a:avLst/>
              <a:gdLst/>
              <a:ahLst/>
              <a:cxnLst/>
              <a:rect l="l" t="t" r="r" b="b"/>
              <a:pathLst>
                <a:path w="1115060" h="956945" extrusionOk="0">
                  <a:moveTo>
                    <a:pt x="1114815" y="956850"/>
                  </a:moveTo>
                  <a:lnTo>
                    <a:pt x="0" y="956850"/>
                  </a:lnTo>
                  <a:lnTo>
                    <a:pt x="0" y="0"/>
                  </a:lnTo>
                  <a:lnTo>
                    <a:pt x="1114815" y="0"/>
                  </a:lnTo>
                  <a:lnTo>
                    <a:pt x="1114815" y="9568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Google Shape;234;p12">
            <a:extLst>
              <a:ext uri="{FF2B5EF4-FFF2-40B4-BE49-F238E27FC236}">
                <a16:creationId xmlns:a16="http://schemas.microsoft.com/office/drawing/2014/main" id="{4F78B331-6A82-C144-29DE-501CF66754D8}"/>
              </a:ext>
            </a:extLst>
          </p:cNvPr>
          <p:cNvSpPr/>
          <p:nvPr/>
        </p:nvSpPr>
        <p:spPr>
          <a:xfrm>
            <a:off x="2280745" y="1786759"/>
            <a:ext cx="2007476" cy="3909848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6356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DA773E0F-F416-F23D-06E0-9DD354F36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">
            <a:extLst>
              <a:ext uri="{FF2B5EF4-FFF2-40B4-BE49-F238E27FC236}">
                <a16:creationId xmlns:a16="http://schemas.microsoft.com/office/drawing/2014/main" id="{F046FE7A-AE2E-5F83-2520-9F5AB66BD72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1710" y="307432"/>
            <a:ext cx="8596668" cy="732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>
                <a:solidFill>
                  <a:srgbClr val="003E7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 Timeline: July 1 is official kickoff! </a:t>
            </a:r>
            <a:endParaRPr dirty="0"/>
          </a:p>
        </p:txBody>
      </p:sp>
      <p:sp>
        <p:nvSpPr>
          <p:cNvPr id="135" name="Google Shape;135;p1">
            <a:extLst>
              <a:ext uri="{FF2B5EF4-FFF2-40B4-BE49-F238E27FC236}">
                <a16:creationId xmlns:a16="http://schemas.microsoft.com/office/drawing/2014/main" id="{4996BBAD-9E89-1C40-51C8-DE826E4149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2798" y="1635836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n-US" dirty="0">
                <a:latin typeface="Open Sans"/>
                <a:ea typeface="Open Sans"/>
                <a:cs typeface="Open Sans"/>
                <a:sym typeface="Open Sans"/>
              </a:rPr>
              <a:t>	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1">
            <a:extLst>
              <a:ext uri="{FF2B5EF4-FFF2-40B4-BE49-F238E27FC236}">
                <a16:creationId xmlns:a16="http://schemas.microsoft.com/office/drawing/2014/main" id="{CC4DBB5D-EBCE-BAC4-13BF-3F2835F26EA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25039" y="6374176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9</a:t>
            </a:fld>
            <a:endParaRPr dirty="0"/>
          </a:p>
        </p:txBody>
      </p:sp>
      <p:grpSp>
        <p:nvGrpSpPr>
          <p:cNvPr id="4" name="Google Shape;250;p13">
            <a:extLst>
              <a:ext uri="{FF2B5EF4-FFF2-40B4-BE49-F238E27FC236}">
                <a16:creationId xmlns:a16="http://schemas.microsoft.com/office/drawing/2014/main" id="{D37A9AED-C2E6-74B5-E939-5689F607272D}"/>
              </a:ext>
            </a:extLst>
          </p:cNvPr>
          <p:cNvGrpSpPr/>
          <p:nvPr/>
        </p:nvGrpSpPr>
        <p:grpSpPr>
          <a:xfrm>
            <a:off x="922825" y="2228196"/>
            <a:ext cx="7929520" cy="2997294"/>
            <a:chOff x="912816" y="2080712"/>
            <a:chExt cx="7929520" cy="2997294"/>
          </a:xfrm>
        </p:grpSpPr>
        <p:pic>
          <p:nvPicPr>
            <p:cNvPr id="5" name="Google Shape;251;p13">
              <a:extLst>
                <a:ext uri="{FF2B5EF4-FFF2-40B4-BE49-F238E27FC236}">
                  <a16:creationId xmlns:a16="http://schemas.microsoft.com/office/drawing/2014/main" id="{1EE37D6A-DC40-7D65-1D32-35F1A9160B8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12816" y="2080712"/>
              <a:ext cx="7929520" cy="2933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Google Shape;252;p13">
              <a:extLst>
                <a:ext uri="{FF2B5EF4-FFF2-40B4-BE49-F238E27FC236}">
                  <a16:creationId xmlns:a16="http://schemas.microsoft.com/office/drawing/2014/main" id="{1C32339D-FA77-2936-DF62-E6774F671DCD}"/>
                </a:ext>
              </a:extLst>
            </p:cNvPr>
            <p:cNvSpPr/>
            <p:nvPr/>
          </p:nvSpPr>
          <p:spPr>
            <a:xfrm>
              <a:off x="926926" y="4121062"/>
              <a:ext cx="1115060" cy="956944"/>
            </a:xfrm>
            <a:custGeom>
              <a:avLst/>
              <a:gdLst/>
              <a:ahLst/>
              <a:cxnLst/>
              <a:rect l="l" t="t" r="r" b="b"/>
              <a:pathLst>
                <a:path w="1115060" h="956945" extrusionOk="0">
                  <a:moveTo>
                    <a:pt x="1114815" y="956850"/>
                  </a:moveTo>
                  <a:lnTo>
                    <a:pt x="0" y="956850"/>
                  </a:lnTo>
                  <a:lnTo>
                    <a:pt x="0" y="0"/>
                  </a:lnTo>
                  <a:lnTo>
                    <a:pt x="1114815" y="0"/>
                  </a:lnTo>
                  <a:lnTo>
                    <a:pt x="1114815" y="9568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" name="Google Shape;253;p13">
            <a:extLst>
              <a:ext uri="{FF2B5EF4-FFF2-40B4-BE49-F238E27FC236}">
                <a16:creationId xmlns:a16="http://schemas.microsoft.com/office/drawing/2014/main" id="{4C4AC91E-E2A7-70BA-77AE-2538FAA0B86D}"/>
              </a:ext>
            </a:extLst>
          </p:cNvPr>
          <p:cNvSpPr txBox="1"/>
          <p:nvPr/>
        </p:nvSpPr>
        <p:spPr>
          <a:xfrm>
            <a:off x="2630014" y="1582979"/>
            <a:ext cx="156530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Aug 1 prior to Senior Year</a:t>
            </a: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254;p13">
            <a:extLst>
              <a:ext uri="{FF2B5EF4-FFF2-40B4-BE49-F238E27FC236}">
                <a16:creationId xmlns:a16="http://schemas.microsoft.com/office/drawing/2014/main" id="{552AAAEA-03E2-8116-27D0-57F47403AB40}"/>
              </a:ext>
            </a:extLst>
          </p:cNvPr>
          <p:cNvSpPr txBox="1"/>
          <p:nvPr/>
        </p:nvSpPr>
        <p:spPr>
          <a:xfrm>
            <a:off x="411057" y="2473584"/>
            <a:ext cx="228640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Juniors &amp; Seniors</a:t>
            </a: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59;p13">
            <a:extLst>
              <a:ext uri="{FF2B5EF4-FFF2-40B4-BE49-F238E27FC236}">
                <a16:creationId xmlns:a16="http://schemas.microsoft.com/office/drawing/2014/main" id="{613A2952-F8DC-F826-3415-CD5332EB39AF}"/>
              </a:ext>
            </a:extLst>
          </p:cNvPr>
          <p:cNvSpPr txBox="1"/>
          <p:nvPr/>
        </p:nvSpPr>
        <p:spPr>
          <a:xfrm>
            <a:off x="803209" y="4321307"/>
            <a:ext cx="1330114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Start with TE School Search!</a:t>
            </a: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255;p13">
            <a:extLst>
              <a:ext uri="{FF2B5EF4-FFF2-40B4-BE49-F238E27FC236}">
                <a16:creationId xmlns:a16="http://schemas.microsoft.com/office/drawing/2014/main" id="{EE0A7997-5703-B226-A8BC-B4E7FE44CDCE}"/>
              </a:ext>
            </a:extLst>
          </p:cNvPr>
          <p:cNvSpPr txBox="1"/>
          <p:nvPr/>
        </p:nvSpPr>
        <p:spPr>
          <a:xfrm>
            <a:off x="2630015" y="5009027"/>
            <a:ext cx="156530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July 1 prior to Senior Year</a:t>
            </a: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256;p13">
            <a:extLst>
              <a:ext uri="{FF2B5EF4-FFF2-40B4-BE49-F238E27FC236}">
                <a16:creationId xmlns:a16="http://schemas.microsoft.com/office/drawing/2014/main" id="{066CDF5F-752C-41DB-DFD9-D6E2759A6104}"/>
              </a:ext>
            </a:extLst>
          </p:cNvPr>
          <p:cNvSpPr txBox="1"/>
          <p:nvPr/>
        </p:nvSpPr>
        <p:spPr>
          <a:xfrm>
            <a:off x="4261571" y="2131439"/>
            <a:ext cx="156530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Fall - Spring Senior Year</a:t>
            </a: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257;p13">
            <a:extLst>
              <a:ext uri="{FF2B5EF4-FFF2-40B4-BE49-F238E27FC236}">
                <a16:creationId xmlns:a16="http://schemas.microsoft.com/office/drawing/2014/main" id="{D7E21E43-A22A-F2CA-AF57-4AD7C38B4144}"/>
              </a:ext>
            </a:extLst>
          </p:cNvPr>
          <p:cNvSpPr txBox="1"/>
          <p:nvPr/>
        </p:nvSpPr>
        <p:spPr>
          <a:xfrm>
            <a:off x="6096000" y="2131439"/>
            <a:ext cx="156530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Fall - Spring Senior Year</a:t>
            </a: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58;p13">
            <a:extLst>
              <a:ext uri="{FF2B5EF4-FFF2-40B4-BE49-F238E27FC236}">
                <a16:creationId xmlns:a16="http://schemas.microsoft.com/office/drawing/2014/main" id="{116E4F2C-464E-AF33-3924-51BE56F5BE72}"/>
              </a:ext>
            </a:extLst>
          </p:cNvPr>
          <p:cNvSpPr txBox="1"/>
          <p:nvPr/>
        </p:nvSpPr>
        <p:spPr>
          <a:xfrm>
            <a:off x="7780005" y="2131439"/>
            <a:ext cx="156530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May 1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Senior Year</a:t>
            </a:r>
            <a:endParaRPr sz="1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416939"/>
      </p:ext>
    </p:extLst>
  </p:cSld>
  <p:clrMapOvr>
    <a:masterClrMapping/>
  </p:clrMapOvr>
</p:sld>
</file>

<file path=ppt/theme/theme1.xml><?xml version="1.0" encoding="utf-8"?>
<a:theme xmlns:a="http://schemas.openxmlformats.org/drawingml/2006/main" name="TE-Powerpoint Template_Blank">
  <a:themeElements>
    <a:clrScheme name="Custom 2">
      <a:dk1>
        <a:srgbClr val="000000"/>
      </a:dk1>
      <a:lt1>
        <a:srgbClr val="FFFFFF"/>
      </a:lt1>
      <a:dk2>
        <a:srgbClr val="003E79"/>
      </a:dk2>
      <a:lt2>
        <a:srgbClr val="DBEFF9"/>
      </a:lt2>
      <a:accent1>
        <a:srgbClr val="003E79"/>
      </a:accent1>
      <a:accent2>
        <a:srgbClr val="BED5E8"/>
      </a:accent2>
      <a:accent3>
        <a:srgbClr val="498B40"/>
      </a:accent3>
      <a:accent4>
        <a:srgbClr val="60B453"/>
      </a:accent4>
      <a:accent5>
        <a:srgbClr val="AFE3A8"/>
      </a:accent5>
      <a:accent6>
        <a:srgbClr val="FFFFFF"/>
      </a:accent6>
      <a:hlink>
        <a:srgbClr val="003E79"/>
      </a:hlink>
      <a:folHlink>
        <a:srgbClr val="498B4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1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142EDB8E-161C-4A58-803A-BC3238AD5518}">
  <we:reference id="wa104051163" version="1.2.0.3" store="en-US" storeType="OMEX"/>
  <we:alternateReferences>
    <we:reference id="wa104051163" version="1.2.0.3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2376</TotalTime>
  <Words>1288</Words>
  <Application>Microsoft Office PowerPoint</Application>
  <PresentationFormat>Widescreen</PresentationFormat>
  <Paragraphs>261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Calibri</vt:lpstr>
      <vt:lpstr>Open Sans</vt:lpstr>
      <vt:lpstr>Garamond</vt:lpstr>
      <vt:lpstr>Open Sans SemiBold</vt:lpstr>
      <vt:lpstr>Noto Sans Symbols</vt:lpstr>
      <vt:lpstr>Arial Headings</vt:lpstr>
      <vt:lpstr>Arial</vt:lpstr>
      <vt:lpstr>Wingdings</vt:lpstr>
      <vt:lpstr>TE-Powerpoint Template_Blank</vt:lpstr>
      <vt:lpstr>Tuition Exchange 101</vt:lpstr>
      <vt:lpstr>Agenda</vt:lpstr>
      <vt:lpstr>Tuition Exchange by the Numbers</vt:lpstr>
      <vt:lpstr>What is The Tuition Exchange?</vt:lpstr>
      <vt:lpstr>PowerPoint Presentation</vt:lpstr>
      <vt:lpstr>PowerPoint Presentation</vt:lpstr>
      <vt:lpstr>PowerPoint Presentation</vt:lpstr>
      <vt:lpstr>A: It doesn’t matter. . . as long as you submit them by the deadline!</vt:lpstr>
      <vt:lpstr>TE Timeline: July 1 is official kickoff! </vt:lpstr>
      <vt:lpstr>Where to Start</vt:lpstr>
      <vt:lpstr>The Scholarship Profile Page</vt:lpstr>
      <vt:lpstr>How to Apply for TE:</vt:lpstr>
      <vt:lpstr>Stay Organized!</vt:lpstr>
      <vt:lpstr>Tips from TE Parents</vt:lpstr>
      <vt:lpstr>TE FAQs</vt:lpstr>
      <vt:lpstr>Tips from TE Central</vt:lpstr>
      <vt:lpstr>Potential Detours</vt:lpstr>
      <vt:lpstr>Questions to Consider if Offered TE</vt:lpstr>
      <vt:lpstr>Next Steps</vt:lpstr>
      <vt:lpstr>Questions?</vt:lpstr>
      <vt:lpstr>Access Presentation &amp; Contacts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Kristine Lev</dc:creator>
  <cp:lastModifiedBy>Kristine Lev</cp:lastModifiedBy>
  <cp:revision>13</cp:revision>
  <dcterms:created xsi:type="dcterms:W3CDTF">2025-10-20T19:23:10Z</dcterms:created>
  <dcterms:modified xsi:type="dcterms:W3CDTF">2026-08-25T20:59:14Z</dcterms:modified>
</cp:coreProperties>
</file>